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2" r:id="rId3"/>
    <p:sldId id="263" r:id="rId4"/>
    <p:sldId id="264" r:id="rId5"/>
    <p:sldId id="265" r:id="rId6"/>
    <p:sldId id="266" r:id="rId7"/>
    <p:sldId id="268" r:id="rId8"/>
    <p:sldId id="267" r:id="rId9"/>
    <p:sldId id="269" r:id="rId10"/>
    <p:sldId id="270" r:id="rId11"/>
    <p:sldId id="271" r:id="rId12"/>
    <p:sldId id="273" r:id="rId13"/>
    <p:sldId id="272" r:id="rId14"/>
    <p:sldId id="274" r:id="rId15"/>
    <p:sldId id="275" r:id="rId16"/>
    <p:sldId id="298" r:id="rId17"/>
    <p:sldId id="277" r:id="rId18"/>
    <p:sldId id="279" r:id="rId19"/>
    <p:sldId id="280" r:id="rId20"/>
    <p:sldId id="282" r:id="rId21"/>
    <p:sldId id="302" r:id="rId22"/>
    <p:sldId id="283" r:id="rId23"/>
    <p:sldId id="284" r:id="rId24"/>
    <p:sldId id="286" r:id="rId25"/>
    <p:sldId id="287" r:id="rId26"/>
    <p:sldId id="288" r:id="rId27"/>
    <p:sldId id="289" r:id="rId28"/>
    <p:sldId id="290" r:id="rId29"/>
    <p:sldId id="292" r:id="rId30"/>
    <p:sldId id="293" r:id="rId31"/>
    <p:sldId id="294" r:id="rId32"/>
    <p:sldId id="295" r:id="rId33"/>
    <p:sldId id="296"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86" autoAdjust="0"/>
    <p:restoredTop sz="79885" autoAdjust="0"/>
  </p:normalViewPr>
  <p:slideViewPr>
    <p:cSldViewPr>
      <p:cViewPr>
        <p:scale>
          <a:sx n="75" d="100"/>
          <a:sy n="75" d="100"/>
        </p:scale>
        <p:origin x="-2408" y="-8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B5095-56CB-45E3-A601-696E2AEB8F6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6E9D1F93-F155-44BA-A179-949AA5DB8A8A}">
      <dgm:prSet phldrT="[Text]"/>
      <dgm:spPr/>
      <dgm:t>
        <a:bodyPr/>
        <a:lstStyle/>
        <a:p>
          <a:r>
            <a:rPr lang="en-US" dirty="0" smtClean="0"/>
            <a:t>Find bad stuff</a:t>
          </a:r>
          <a:endParaRPr lang="en-CA" dirty="0"/>
        </a:p>
      </dgm:t>
    </dgm:pt>
    <dgm:pt modelId="{23D4FFD6-1BC8-4F3A-BCF3-6C7617D39D98}" type="parTrans" cxnId="{ADB3868F-BFB2-4510-BC85-5C52A82238E3}">
      <dgm:prSet/>
      <dgm:spPr/>
      <dgm:t>
        <a:bodyPr/>
        <a:lstStyle/>
        <a:p>
          <a:endParaRPr lang="en-CA"/>
        </a:p>
      </dgm:t>
    </dgm:pt>
    <dgm:pt modelId="{EEB1E079-3FB4-4C44-86F4-185AF9CD9296}" type="sibTrans" cxnId="{ADB3868F-BFB2-4510-BC85-5C52A82238E3}">
      <dgm:prSet/>
      <dgm:spPr/>
      <dgm:t>
        <a:bodyPr/>
        <a:lstStyle/>
        <a:p>
          <a:endParaRPr lang="en-CA"/>
        </a:p>
      </dgm:t>
    </dgm:pt>
    <dgm:pt modelId="{2E39BD85-045B-4D7E-9B3A-E80AB325E084}">
      <dgm:prSet phldrT="[Text]"/>
      <dgm:spPr/>
      <dgm:t>
        <a:bodyPr/>
        <a:lstStyle/>
        <a:p>
          <a:r>
            <a:rPr lang="en-US" dirty="0" smtClean="0"/>
            <a:t>Analyze </a:t>
          </a:r>
          <a:endParaRPr lang="en-CA" dirty="0"/>
        </a:p>
      </dgm:t>
    </dgm:pt>
    <dgm:pt modelId="{ACDD6528-D542-441A-9E5D-D0D54024EDEE}" type="parTrans" cxnId="{EA6B5A1B-618E-4414-8653-7499E791B92A}">
      <dgm:prSet/>
      <dgm:spPr/>
      <dgm:t>
        <a:bodyPr/>
        <a:lstStyle/>
        <a:p>
          <a:endParaRPr lang="en-CA"/>
        </a:p>
      </dgm:t>
    </dgm:pt>
    <dgm:pt modelId="{04DE41AA-47E4-4D34-9205-614AEDE2FFBA}" type="sibTrans" cxnId="{EA6B5A1B-618E-4414-8653-7499E791B92A}">
      <dgm:prSet/>
      <dgm:spPr/>
      <dgm:t>
        <a:bodyPr/>
        <a:lstStyle/>
        <a:p>
          <a:endParaRPr lang="en-CA"/>
        </a:p>
      </dgm:t>
    </dgm:pt>
    <dgm:pt modelId="{5295F8B8-A450-4050-ACC7-E08D6333502F}">
      <dgm:prSet phldrT="[Text]"/>
      <dgm:spPr/>
      <dgm:t>
        <a:bodyPr/>
        <a:lstStyle/>
        <a:p>
          <a:r>
            <a:rPr lang="en-US" dirty="0" smtClean="0"/>
            <a:t>Flip rock</a:t>
          </a:r>
          <a:endParaRPr lang="en-CA" dirty="0"/>
        </a:p>
      </dgm:t>
    </dgm:pt>
    <dgm:pt modelId="{C1048B8B-727B-4254-90D5-747F27E84FCC}" type="parTrans" cxnId="{0165BAD0-5531-4C00-B0AD-DC3A77AC2B59}">
      <dgm:prSet/>
      <dgm:spPr/>
      <dgm:t>
        <a:bodyPr/>
        <a:lstStyle/>
        <a:p>
          <a:endParaRPr lang="en-CA"/>
        </a:p>
      </dgm:t>
    </dgm:pt>
    <dgm:pt modelId="{1B0FB01E-B157-4B26-B2F9-F6AC6A4BCAE5}" type="sibTrans" cxnId="{0165BAD0-5531-4C00-B0AD-DC3A77AC2B59}">
      <dgm:prSet/>
      <dgm:spPr/>
      <dgm:t>
        <a:bodyPr/>
        <a:lstStyle/>
        <a:p>
          <a:endParaRPr lang="en-CA"/>
        </a:p>
      </dgm:t>
    </dgm:pt>
    <dgm:pt modelId="{2EA1AD99-B6C1-4252-A967-76248C1ABFF3}" type="pres">
      <dgm:prSet presAssocID="{E9CB5095-56CB-45E3-A601-696E2AEB8F60}" presName="cycle" presStyleCnt="0">
        <dgm:presLayoutVars>
          <dgm:dir/>
          <dgm:resizeHandles val="exact"/>
        </dgm:presLayoutVars>
      </dgm:prSet>
      <dgm:spPr/>
      <dgm:t>
        <a:bodyPr/>
        <a:lstStyle/>
        <a:p>
          <a:endParaRPr lang="en-CA"/>
        </a:p>
      </dgm:t>
    </dgm:pt>
    <dgm:pt modelId="{77D28E40-39EB-4A48-ACB4-52055174B9C6}" type="pres">
      <dgm:prSet presAssocID="{6E9D1F93-F155-44BA-A179-949AA5DB8A8A}" presName="dummy" presStyleCnt="0"/>
      <dgm:spPr/>
    </dgm:pt>
    <dgm:pt modelId="{EF0B3B76-06D5-4D26-B201-C149CE0CCF76}" type="pres">
      <dgm:prSet presAssocID="{6E9D1F93-F155-44BA-A179-949AA5DB8A8A}" presName="node" presStyleLbl="revTx" presStyleIdx="0" presStyleCnt="3">
        <dgm:presLayoutVars>
          <dgm:bulletEnabled val="1"/>
        </dgm:presLayoutVars>
      </dgm:prSet>
      <dgm:spPr/>
      <dgm:t>
        <a:bodyPr/>
        <a:lstStyle/>
        <a:p>
          <a:endParaRPr lang="en-CA"/>
        </a:p>
      </dgm:t>
    </dgm:pt>
    <dgm:pt modelId="{93763659-630D-4731-88AC-D5E675ED565E}" type="pres">
      <dgm:prSet presAssocID="{EEB1E079-3FB4-4C44-86F4-185AF9CD9296}" presName="sibTrans" presStyleLbl="node1" presStyleIdx="0" presStyleCnt="3"/>
      <dgm:spPr/>
      <dgm:t>
        <a:bodyPr/>
        <a:lstStyle/>
        <a:p>
          <a:endParaRPr lang="en-CA"/>
        </a:p>
      </dgm:t>
    </dgm:pt>
    <dgm:pt modelId="{7BC83424-5B84-4B4D-AD64-2BC595A90CF4}" type="pres">
      <dgm:prSet presAssocID="{2E39BD85-045B-4D7E-9B3A-E80AB325E084}" presName="dummy" presStyleCnt="0"/>
      <dgm:spPr/>
    </dgm:pt>
    <dgm:pt modelId="{24D81C75-1EC1-4C94-8581-CC2DD702AD08}" type="pres">
      <dgm:prSet presAssocID="{2E39BD85-045B-4D7E-9B3A-E80AB325E084}" presName="node" presStyleLbl="revTx" presStyleIdx="1" presStyleCnt="3" custRadScaleRad="104263">
        <dgm:presLayoutVars>
          <dgm:bulletEnabled val="1"/>
        </dgm:presLayoutVars>
      </dgm:prSet>
      <dgm:spPr/>
      <dgm:t>
        <a:bodyPr/>
        <a:lstStyle/>
        <a:p>
          <a:endParaRPr lang="en-CA"/>
        </a:p>
      </dgm:t>
    </dgm:pt>
    <dgm:pt modelId="{5D93F01B-3AA9-47BE-8BC2-EBC7A1F741C4}" type="pres">
      <dgm:prSet presAssocID="{04DE41AA-47E4-4D34-9205-614AEDE2FFBA}" presName="sibTrans" presStyleLbl="node1" presStyleIdx="1" presStyleCnt="3"/>
      <dgm:spPr/>
      <dgm:t>
        <a:bodyPr/>
        <a:lstStyle/>
        <a:p>
          <a:endParaRPr lang="en-CA"/>
        </a:p>
      </dgm:t>
    </dgm:pt>
    <dgm:pt modelId="{445F1FAB-B54C-45C2-BF57-E996A3371E01}" type="pres">
      <dgm:prSet presAssocID="{5295F8B8-A450-4050-ACC7-E08D6333502F}" presName="dummy" presStyleCnt="0"/>
      <dgm:spPr/>
    </dgm:pt>
    <dgm:pt modelId="{FEE57350-22D2-4B40-8ABD-7360516802F6}" type="pres">
      <dgm:prSet presAssocID="{5295F8B8-A450-4050-ACC7-E08D6333502F}" presName="node" presStyleLbl="revTx" presStyleIdx="2" presStyleCnt="3">
        <dgm:presLayoutVars>
          <dgm:bulletEnabled val="1"/>
        </dgm:presLayoutVars>
      </dgm:prSet>
      <dgm:spPr/>
      <dgm:t>
        <a:bodyPr/>
        <a:lstStyle/>
        <a:p>
          <a:endParaRPr lang="en-CA"/>
        </a:p>
      </dgm:t>
    </dgm:pt>
    <dgm:pt modelId="{BBCA3A5B-DFCF-40FE-A6DE-8D76486CFC9A}" type="pres">
      <dgm:prSet presAssocID="{1B0FB01E-B157-4B26-B2F9-F6AC6A4BCAE5}" presName="sibTrans" presStyleLbl="node1" presStyleIdx="2" presStyleCnt="3"/>
      <dgm:spPr/>
      <dgm:t>
        <a:bodyPr/>
        <a:lstStyle/>
        <a:p>
          <a:endParaRPr lang="en-CA"/>
        </a:p>
      </dgm:t>
    </dgm:pt>
  </dgm:ptLst>
  <dgm:cxnLst>
    <dgm:cxn modelId="{4CE7E186-C6CD-4185-A9CC-320C07A42397}" type="presOf" srcId="{1B0FB01E-B157-4B26-B2F9-F6AC6A4BCAE5}" destId="{BBCA3A5B-DFCF-40FE-A6DE-8D76486CFC9A}" srcOrd="0" destOrd="0" presId="urn:microsoft.com/office/officeart/2005/8/layout/cycle1"/>
    <dgm:cxn modelId="{189C7750-C41D-4C9F-BE3D-520FFA035E2D}" type="presOf" srcId="{5295F8B8-A450-4050-ACC7-E08D6333502F}" destId="{FEE57350-22D2-4B40-8ABD-7360516802F6}" srcOrd="0" destOrd="0" presId="urn:microsoft.com/office/officeart/2005/8/layout/cycle1"/>
    <dgm:cxn modelId="{0165BAD0-5531-4C00-B0AD-DC3A77AC2B59}" srcId="{E9CB5095-56CB-45E3-A601-696E2AEB8F60}" destId="{5295F8B8-A450-4050-ACC7-E08D6333502F}" srcOrd="2" destOrd="0" parTransId="{C1048B8B-727B-4254-90D5-747F27E84FCC}" sibTransId="{1B0FB01E-B157-4B26-B2F9-F6AC6A4BCAE5}"/>
    <dgm:cxn modelId="{C919C399-02C8-40F3-ADD4-70B4A73ADBB3}" type="presOf" srcId="{EEB1E079-3FB4-4C44-86F4-185AF9CD9296}" destId="{93763659-630D-4731-88AC-D5E675ED565E}" srcOrd="0" destOrd="0" presId="urn:microsoft.com/office/officeart/2005/8/layout/cycle1"/>
    <dgm:cxn modelId="{ADB3868F-BFB2-4510-BC85-5C52A82238E3}" srcId="{E9CB5095-56CB-45E3-A601-696E2AEB8F60}" destId="{6E9D1F93-F155-44BA-A179-949AA5DB8A8A}" srcOrd="0" destOrd="0" parTransId="{23D4FFD6-1BC8-4F3A-BCF3-6C7617D39D98}" sibTransId="{EEB1E079-3FB4-4C44-86F4-185AF9CD9296}"/>
    <dgm:cxn modelId="{745BE4E4-783B-4967-A4A1-C35A9EB32704}" type="presOf" srcId="{2E39BD85-045B-4D7E-9B3A-E80AB325E084}" destId="{24D81C75-1EC1-4C94-8581-CC2DD702AD08}" srcOrd="0" destOrd="0" presId="urn:microsoft.com/office/officeart/2005/8/layout/cycle1"/>
    <dgm:cxn modelId="{89B5CB1E-6C9F-4186-B827-DF43A3221E19}" type="presOf" srcId="{04DE41AA-47E4-4D34-9205-614AEDE2FFBA}" destId="{5D93F01B-3AA9-47BE-8BC2-EBC7A1F741C4}" srcOrd="0" destOrd="0" presId="urn:microsoft.com/office/officeart/2005/8/layout/cycle1"/>
    <dgm:cxn modelId="{17295707-B6D8-4A6C-ABFA-448360D31E5D}" type="presOf" srcId="{E9CB5095-56CB-45E3-A601-696E2AEB8F60}" destId="{2EA1AD99-B6C1-4252-A967-76248C1ABFF3}" srcOrd="0" destOrd="0" presId="urn:microsoft.com/office/officeart/2005/8/layout/cycle1"/>
    <dgm:cxn modelId="{EFEE4333-5656-4967-BF14-0D2520CC2613}" type="presOf" srcId="{6E9D1F93-F155-44BA-A179-949AA5DB8A8A}" destId="{EF0B3B76-06D5-4D26-B201-C149CE0CCF76}" srcOrd="0" destOrd="0" presId="urn:microsoft.com/office/officeart/2005/8/layout/cycle1"/>
    <dgm:cxn modelId="{EA6B5A1B-618E-4414-8653-7499E791B92A}" srcId="{E9CB5095-56CB-45E3-A601-696E2AEB8F60}" destId="{2E39BD85-045B-4D7E-9B3A-E80AB325E084}" srcOrd="1" destOrd="0" parTransId="{ACDD6528-D542-441A-9E5D-D0D54024EDEE}" sibTransId="{04DE41AA-47E4-4D34-9205-614AEDE2FFBA}"/>
    <dgm:cxn modelId="{4A3D2465-FD83-48C2-BF6D-8ADAD3D1A0FC}" type="presParOf" srcId="{2EA1AD99-B6C1-4252-A967-76248C1ABFF3}" destId="{77D28E40-39EB-4A48-ACB4-52055174B9C6}" srcOrd="0" destOrd="0" presId="urn:microsoft.com/office/officeart/2005/8/layout/cycle1"/>
    <dgm:cxn modelId="{A37D268E-D5BF-432A-93BB-9E374CBC5552}" type="presParOf" srcId="{2EA1AD99-B6C1-4252-A967-76248C1ABFF3}" destId="{EF0B3B76-06D5-4D26-B201-C149CE0CCF76}" srcOrd="1" destOrd="0" presId="urn:microsoft.com/office/officeart/2005/8/layout/cycle1"/>
    <dgm:cxn modelId="{709B5B13-B9AE-4EF5-87FA-198238222F14}" type="presParOf" srcId="{2EA1AD99-B6C1-4252-A967-76248C1ABFF3}" destId="{93763659-630D-4731-88AC-D5E675ED565E}" srcOrd="2" destOrd="0" presId="urn:microsoft.com/office/officeart/2005/8/layout/cycle1"/>
    <dgm:cxn modelId="{31C36F24-92AE-469C-A958-E462251ACD7F}" type="presParOf" srcId="{2EA1AD99-B6C1-4252-A967-76248C1ABFF3}" destId="{7BC83424-5B84-4B4D-AD64-2BC595A90CF4}" srcOrd="3" destOrd="0" presId="urn:microsoft.com/office/officeart/2005/8/layout/cycle1"/>
    <dgm:cxn modelId="{399CF70A-52EA-4C18-B563-B85ABF9C6E05}" type="presParOf" srcId="{2EA1AD99-B6C1-4252-A967-76248C1ABFF3}" destId="{24D81C75-1EC1-4C94-8581-CC2DD702AD08}" srcOrd="4" destOrd="0" presId="urn:microsoft.com/office/officeart/2005/8/layout/cycle1"/>
    <dgm:cxn modelId="{81072675-66FE-41F5-A324-71560381157A}" type="presParOf" srcId="{2EA1AD99-B6C1-4252-A967-76248C1ABFF3}" destId="{5D93F01B-3AA9-47BE-8BC2-EBC7A1F741C4}" srcOrd="5" destOrd="0" presId="urn:microsoft.com/office/officeart/2005/8/layout/cycle1"/>
    <dgm:cxn modelId="{C8883312-A9B2-4A83-A5AF-42F6FA0C4399}" type="presParOf" srcId="{2EA1AD99-B6C1-4252-A967-76248C1ABFF3}" destId="{445F1FAB-B54C-45C2-BF57-E996A3371E01}" srcOrd="6" destOrd="0" presId="urn:microsoft.com/office/officeart/2005/8/layout/cycle1"/>
    <dgm:cxn modelId="{AD5355FD-F899-4EA0-8EA8-D2019524DAB4}" type="presParOf" srcId="{2EA1AD99-B6C1-4252-A967-76248C1ABFF3}" destId="{FEE57350-22D2-4B40-8ABD-7360516802F6}" srcOrd="7" destOrd="0" presId="urn:microsoft.com/office/officeart/2005/8/layout/cycle1"/>
    <dgm:cxn modelId="{4B0FB530-40A6-4D1A-834A-162B2C23D0C0}" type="presParOf" srcId="{2EA1AD99-B6C1-4252-A967-76248C1ABFF3}" destId="{BBCA3A5B-DFCF-40FE-A6DE-8D76486CFC9A}"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B992E-3F60-42C6-9346-82BF8786675B}" type="doc">
      <dgm:prSet loTypeId="urn:microsoft.com/office/officeart/2005/8/layout/arrow2" loCatId="process" qsTypeId="urn:microsoft.com/office/officeart/2005/8/quickstyle/3d3" qsCatId="3D" csTypeId="urn:microsoft.com/office/officeart/2005/8/colors/accent1_2#3" csCatId="accent1" phldr="1"/>
      <dgm:spPr/>
      <dgm:t>
        <a:bodyPr/>
        <a:lstStyle/>
        <a:p>
          <a:endParaRPr lang="en-CA"/>
        </a:p>
      </dgm:t>
    </dgm:pt>
    <dgm:pt modelId="{FE783BC9-75F5-4845-B41B-DA92263B9975}">
      <dgm:prSet phldrT="[Text]" custT="1"/>
      <dgm:spPr/>
      <dgm:t>
        <a:bodyPr/>
        <a:lstStyle/>
        <a:p>
          <a:r>
            <a:rPr lang="en-US" sz="1600" b="1" dirty="0" smtClean="0"/>
            <a:t>Identification</a:t>
          </a:r>
          <a:endParaRPr lang="en-CA" sz="1600" b="1" dirty="0"/>
        </a:p>
      </dgm:t>
    </dgm:pt>
    <dgm:pt modelId="{9C5D4A87-EF60-4872-8C24-4CCD75306F96}" type="parTrans" cxnId="{EEB5DD00-0340-4892-92B2-F80EC0975BE6}">
      <dgm:prSet/>
      <dgm:spPr/>
      <dgm:t>
        <a:bodyPr/>
        <a:lstStyle/>
        <a:p>
          <a:endParaRPr lang="en-CA"/>
        </a:p>
      </dgm:t>
    </dgm:pt>
    <dgm:pt modelId="{2B6FBF6F-E482-4920-ADD4-890AF8153C04}" type="sibTrans" cxnId="{EEB5DD00-0340-4892-92B2-F80EC0975BE6}">
      <dgm:prSet/>
      <dgm:spPr/>
      <dgm:t>
        <a:bodyPr/>
        <a:lstStyle/>
        <a:p>
          <a:endParaRPr lang="en-CA"/>
        </a:p>
      </dgm:t>
    </dgm:pt>
    <dgm:pt modelId="{94B1F594-4B86-49CB-A212-A801F699CF57}">
      <dgm:prSet phldrT="[Text]" custT="1"/>
      <dgm:spPr/>
      <dgm:t>
        <a:bodyPr/>
        <a:lstStyle/>
        <a:p>
          <a:r>
            <a:rPr lang="en-US" sz="1600" b="1" dirty="0" smtClean="0"/>
            <a:t>Assessment</a:t>
          </a:r>
          <a:endParaRPr lang="en-CA" sz="1600" b="1" dirty="0"/>
        </a:p>
      </dgm:t>
    </dgm:pt>
    <dgm:pt modelId="{FF33FD75-0E3F-49AF-A6B3-23A71BB32931}" type="parTrans" cxnId="{6656A521-AD3F-43BE-A599-2A64931B8132}">
      <dgm:prSet/>
      <dgm:spPr/>
      <dgm:t>
        <a:bodyPr/>
        <a:lstStyle/>
        <a:p>
          <a:endParaRPr lang="en-CA"/>
        </a:p>
      </dgm:t>
    </dgm:pt>
    <dgm:pt modelId="{2C9CF3D8-D967-49C5-83F3-EE54DCAC74A2}" type="sibTrans" cxnId="{6656A521-AD3F-43BE-A599-2A64931B8132}">
      <dgm:prSet/>
      <dgm:spPr/>
      <dgm:t>
        <a:bodyPr/>
        <a:lstStyle/>
        <a:p>
          <a:endParaRPr lang="en-CA"/>
        </a:p>
      </dgm:t>
    </dgm:pt>
    <dgm:pt modelId="{E549FF2A-8167-4F66-A507-EE4936179332}">
      <dgm:prSet phldrT="[Text]"/>
      <dgm:spPr/>
      <dgm:t>
        <a:bodyPr/>
        <a:lstStyle/>
        <a:p>
          <a:r>
            <a:rPr lang="en-US" b="1" dirty="0" smtClean="0"/>
            <a:t>Resolution</a:t>
          </a:r>
          <a:endParaRPr lang="en-CA" b="1" dirty="0"/>
        </a:p>
      </dgm:t>
    </dgm:pt>
    <dgm:pt modelId="{9B2FD89C-090E-4A1C-A7D7-EAA16B29F092}" type="parTrans" cxnId="{1D83DAB9-121F-48E8-A14B-588C329AB3A8}">
      <dgm:prSet/>
      <dgm:spPr/>
      <dgm:t>
        <a:bodyPr/>
        <a:lstStyle/>
        <a:p>
          <a:endParaRPr lang="en-CA"/>
        </a:p>
      </dgm:t>
    </dgm:pt>
    <dgm:pt modelId="{66CCD671-A70A-4224-A37E-A815D34D54F3}" type="sibTrans" cxnId="{1D83DAB9-121F-48E8-A14B-588C329AB3A8}">
      <dgm:prSet/>
      <dgm:spPr/>
      <dgm:t>
        <a:bodyPr/>
        <a:lstStyle/>
        <a:p>
          <a:endParaRPr lang="en-CA"/>
        </a:p>
      </dgm:t>
    </dgm:pt>
    <dgm:pt modelId="{F9F88259-CD6A-4C2E-9950-1345875E9C45}">
      <dgm:prSet phldrT="[Text]"/>
      <dgm:spPr/>
      <dgm:t>
        <a:bodyPr/>
        <a:lstStyle/>
        <a:p>
          <a:r>
            <a:rPr lang="en-US" b="1" dirty="0" smtClean="0"/>
            <a:t>Rebuild/</a:t>
          </a:r>
        </a:p>
        <a:p>
          <a:r>
            <a:rPr lang="en-US" b="1" dirty="0" smtClean="0"/>
            <a:t>Harden</a:t>
          </a:r>
          <a:endParaRPr lang="en-CA" b="1" dirty="0"/>
        </a:p>
      </dgm:t>
    </dgm:pt>
    <dgm:pt modelId="{2737B3DF-EDB1-4090-8319-7ECDDB95366A}" type="parTrans" cxnId="{CBF759F4-D6E3-494F-9E1E-9ED5EB62B0E7}">
      <dgm:prSet/>
      <dgm:spPr/>
      <dgm:t>
        <a:bodyPr/>
        <a:lstStyle/>
        <a:p>
          <a:endParaRPr lang="en-CA"/>
        </a:p>
      </dgm:t>
    </dgm:pt>
    <dgm:pt modelId="{2713C4BC-5956-42AF-9DC4-34C7C239BCDE}" type="sibTrans" cxnId="{CBF759F4-D6E3-494F-9E1E-9ED5EB62B0E7}">
      <dgm:prSet/>
      <dgm:spPr/>
      <dgm:t>
        <a:bodyPr/>
        <a:lstStyle/>
        <a:p>
          <a:endParaRPr lang="en-CA"/>
        </a:p>
      </dgm:t>
    </dgm:pt>
    <dgm:pt modelId="{0270E291-FFC9-478E-8F22-70498984BA7A}">
      <dgm:prSet phldrT="[Text]"/>
      <dgm:spPr/>
      <dgm:t>
        <a:bodyPr/>
        <a:lstStyle/>
        <a:p>
          <a:r>
            <a:rPr lang="en-US" b="1" dirty="0" smtClean="0"/>
            <a:t>Investigation</a:t>
          </a:r>
          <a:endParaRPr lang="en-CA" b="1" dirty="0"/>
        </a:p>
      </dgm:t>
    </dgm:pt>
    <dgm:pt modelId="{54B92E26-8FE3-4420-A1CE-0B2D0EEDE78E}" type="parTrans" cxnId="{B8941F26-051A-4973-BA28-F66FE4B08025}">
      <dgm:prSet/>
      <dgm:spPr/>
      <dgm:t>
        <a:bodyPr/>
        <a:lstStyle/>
        <a:p>
          <a:endParaRPr lang="en-CA"/>
        </a:p>
      </dgm:t>
    </dgm:pt>
    <dgm:pt modelId="{EFA08AA8-5BDC-45D3-9B00-98F364CCCC20}" type="sibTrans" cxnId="{B8941F26-051A-4973-BA28-F66FE4B08025}">
      <dgm:prSet/>
      <dgm:spPr/>
      <dgm:t>
        <a:bodyPr/>
        <a:lstStyle/>
        <a:p>
          <a:endParaRPr lang="en-CA"/>
        </a:p>
      </dgm:t>
    </dgm:pt>
    <dgm:pt modelId="{AB331ED3-6E88-4173-8747-E69F25301DAF}" type="pres">
      <dgm:prSet presAssocID="{046B992E-3F60-42C6-9346-82BF8786675B}" presName="arrowDiagram" presStyleCnt="0">
        <dgm:presLayoutVars>
          <dgm:chMax val="5"/>
          <dgm:dir/>
          <dgm:resizeHandles val="exact"/>
        </dgm:presLayoutVars>
      </dgm:prSet>
      <dgm:spPr/>
      <dgm:t>
        <a:bodyPr/>
        <a:lstStyle/>
        <a:p>
          <a:endParaRPr lang="en-US"/>
        </a:p>
      </dgm:t>
    </dgm:pt>
    <dgm:pt modelId="{0BCE860C-50AE-4971-A6A9-EC16990F7FD0}" type="pres">
      <dgm:prSet presAssocID="{046B992E-3F60-42C6-9346-82BF8786675B}" presName="arrow" presStyleLbl="bgShp" presStyleIdx="0" presStyleCnt="1" custScaleX="120146"/>
      <dgm:spPr/>
      <dgm:t>
        <a:bodyPr/>
        <a:lstStyle/>
        <a:p>
          <a:endParaRPr lang="en-CA"/>
        </a:p>
      </dgm:t>
    </dgm:pt>
    <dgm:pt modelId="{FF028C7B-62B6-46D8-BC91-721609D79E55}" type="pres">
      <dgm:prSet presAssocID="{046B992E-3F60-42C6-9346-82BF8786675B}" presName="arrowDiagram5" presStyleCnt="0"/>
      <dgm:spPr/>
      <dgm:t>
        <a:bodyPr/>
        <a:lstStyle/>
        <a:p>
          <a:endParaRPr lang="en-CA"/>
        </a:p>
      </dgm:t>
    </dgm:pt>
    <dgm:pt modelId="{6DF79AA7-2595-4973-882C-2A828F1D4F68}" type="pres">
      <dgm:prSet presAssocID="{FE783BC9-75F5-4845-B41B-DA92263B9975}" presName="bullet5a" presStyleLbl="node1" presStyleIdx="0" presStyleCnt="5" custLinFactY="-93440" custLinFactNeighborX="-46255" custLinFactNeighborY="-100000"/>
      <dgm:spPr/>
      <dgm:t>
        <a:bodyPr/>
        <a:lstStyle/>
        <a:p>
          <a:endParaRPr lang="en-CA"/>
        </a:p>
      </dgm:t>
    </dgm:pt>
    <dgm:pt modelId="{893ABD18-02B5-4B66-9A6D-BC93A7924466}" type="pres">
      <dgm:prSet presAssocID="{FE783BC9-75F5-4845-B41B-DA92263B9975}" presName="textBox5a" presStyleLbl="revTx" presStyleIdx="0" presStyleCnt="5" custScaleX="201933" custLinFactNeighborX="42293" custLinFactNeighborY="-30397">
        <dgm:presLayoutVars>
          <dgm:bulletEnabled val="1"/>
        </dgm:presLayoutVars>
      </dgm:prSet>
      <dgm:spPr/>
      <dgm:t>
        <a:bodyPr/>
        <a:lstStyle/>
        <a:p>
          <a:endParaRPr lang="en-CA"/>
        </a:p>
      </dgm:t>
    </dgm:pt>
    <dgm:pt modelId="{A2C9857D-C372-41D0-9066-7E82F1D2571F}" type="pres">
      <dgm:prSet presAssocID="{94B1F594-4B86-49CB-A212-A801F699CF57}" presName="bullet5b" presStyleLbl="node1" presStyleIdx="1" presStyleCnt="5" custLinFactNeighborX="-16190" custLinFactNeighborY="-60692"/>
      <dgm:spPr/>
      <dgm:t>
        <a:bodyPr/>
        <a:lstStyle/>
        <a:p>
          <a:endParaRPr lang="en-CA"/>
        </a:p>
      </dgm:t>
    </dgm:pt>
    <dgm:pt modelId="{CD300B4F-CF82-4795-B044-30B0CBEAF241}" type="pres">
      <dgm:prSet presAssocID="{94B1F594-4B86-49CB-A212-A801F699CF57}" presName="textBox5b" presStyleLbl="revTx" presStyleIdx="1" presStyleCnt="5" custScaleX="143934" custLinFactNeighborX="27087" custLinFactNeighborY="-6987">
        <dgm:presLayoutVars>
          <dgm:bulletEnabled val="1"/>
        </dgm:presLayoutVars>
      </dgm:prSet>
      <dgm:spPr/>
      <dgm:t>
        <a:bodyPr/>
        <a:lstStyle/>
        <a:p>
          <a:endParaRPr lang="en-US"/>
        </a:p>
      </dgm:t>
    </dgm:pt>
    <dgm:pt modelId="{C25AEC9A-D107-4766-A0E6-490C61756037}" type="pres">
      <dgm:prSet presAssocID="{0270E291-FFC9-478E-8F22-70498984BA7A}" presName="bullet5c" presStyleLbl="node1" presStyleIdx="2" presStyleCnt="5"/>
      <dgm:spPr/>
      <dgm:t>
        <a:bodyPr/>
        <a:lstStyle/>
        <a:p>
          <a:endParaRPr lang="en-CA"/>
        </a:p>
      </dgm:t>
    </dgm:pt>
    <dgm:pt modelId="{54DF16DB-E167-45A2-9926-19E7713C60C5}" type="pres">
      <dgm:prSet presAssocID="{0270E291-FFC9-478E-8F22-70498984BA7A}" presName="textBox5c" presStyleLbl="revTx" presStyleIdx="2" presStyleCnt="5">
        <dgm:presLayoutVars>
          <dgm:bulletEnabled val="1"/>
        </dgm:presLayoutVars>
      </dgm:prSet>
      <dgm:spPr/>
      <dgm:t>
        <a:bodyPr/>
        <a:lstStyle/>
        <a:p>
          <a:endParaRPr lang="en-CA"/>
        </a:p>
      </dgm:t>
    </dgm:pt>
    <dgm:pt modelId="{78FDC337-DD53-40BE-AEC1-B0525F8A136C}" type="pres">
      <dgm:prSet presAssocID="{F9F88259-CD6A-4C2E-9950-1345875E9C45}" presName="bullet5d" presStyleLbl="node1" presStyleIdx="3" presStyleCnt="5"/>
      <dgm:spPr/>
      <dgm:t>
        <a:bodyPr/>
        <a:lstStyle/>
        <a:p>
          <a:endParaRPr lang="en-CA"/>
        </a:p>
      </dgm:t>
    </dgm:pt>
    <dgm:pt modelId="{8DB1161C-9E1F-4DA6-9E72-86BE99269659}" type="pres">
      <dgm:prSet presAssocID="{F9F88259-CD6A-4C2E-9950-1345875E9C45}" presName="textBox5d" presStyleLbl="revTx" presStyleIdx="3" presStyleCnt="5">
        <dgm:presLayoutVars>
          <dgm:bulletEnabled val="1"/>
        </dgm:presLayoutVars>
      </dgm:prSet>
      <dgm:spPr/>
      <dgm:t>
        <a:bodyPr/>
        <a:lstStyle/>
        <a:p>
          <a:endParaRPr lang="en-US"/>
        </a:p>
      </dgm:t>
    </dgm:pt>
    <dgm:pt modelId="{53C6F52E-947F-4189-BB70-4EE6444C5121}" type="pres">
      <dgm:prSet presAssocID="{E549FF2A-8167-4F66-A507-EE4936179332}" presName="bullet5e" presStyleLbl="node1" presStyleIdx="4" presStyleCnt="5"/>
      <dgm:spPr/>
      <dgm:t>
        <a:bodyPr/>
        <a:lstStyle/>
        <a:p>
          <a:endParaRPr lang="en-CA"/>
        </a:p>
      </dgm:t>
    </dgm:pt>
    <dgm:pt modelId="{18E2DE6B-7E60-4FDB-B84F-BEEE74A1E08B}" type="pres">
      <dgm:prSet presAssocID="{E549FF2A-8167-4F66-A507-EE4936179332}" presName="textBox5e" presStyleLbl="revTx" presStyleIdx="4" presStyleCnt="5">
        <dgm:presLayoutVars>
          <dgm:bulletEnabled val="1"/>
        </dgm:presLayoutVars>
      </dgm:prSet>
      <dgm:spPr/>
      <dgm:t>
        <a:bodyPr/>
        <a:lstStyle/>
        <a:p>
          <a:endParaRPr lang="en-US"/>
        </a:p>
      </dgm:t>
    </dgm:pt>
  </dgm:ptLst>
  <dgm:cxnLst>
    <dgm:cxn modelId="{6656A521-AD3F-43BE-A599-2A64931B8132}" srcId="{046B992E-3F60-42C6-9346-82BF8786675B}" destId="{94B1F594-4B86-49CB-A212-A801F699CF57}" srcOrd="1" destOrd="0" parTransId="{FF33FD75-0E3F-49AF-A6B3-23A71BB32931}" sibTransId="{2C9CF3D8-D967-49C5-83F3-EE54DCAC74A2}"/>
    <dgm:cxn modelId="{EEB5DD00-0340-4892-92B2-F80EC0975BE6}" srcId="{046B992E-3F60-42C6-9346-82BF8786675B}" destId="{FE783BC9-75F5-4845-B41B-DA92263B9975}" srcOrd="0" destOrd="0" parTransId="{9C5D4A87-EF60-4872-8C24-4CCD75306F96}" sibTransId="{2B6FBF6F-E482-4920-ADD4-890AF8153C04}"/>
    <dgm:cxn modelId="{6B85343D-5241-4905-A647-D42752D0D187}" type="presOf" srcId="{F9F88259-CD6A-4C2E-9950-1345875E9C45}" destId="{8DB1161C-9E1F-4DA6-9E72-86BE99269659}" srcOrd="0" destOrd="0" presId="urn:microsoft.com/office/officeart/2005/8/layout/arrow2"/>
    <dgm:cxn modelId="{7B4E2321-DF6A-4585-8084-19102B013882}" type="presOf" srcId="{046B992E-3F60-42C6-9346-82BF8786675B}" destId="{AB331ED3-6E88-4173-8747-E69F25301DAF}" srcOrd="0" destOrd="0" presId="urn:microsoft.com/office/officeart/2005/8/layout/arrow2"/>
    <dgm:cxn modelId="{344357AE-C6B0-4DEA-BB1B-2BE76813762C}" type="presOf" srcId="{E549FF2A-8167-4F66-A507-EE4936179332}" destId="{18E2DE6B-7E60-4FDB-B84F-BEEE74A1E08B}" srcOrd="0" destOrd="0" presId="urn:microsoft.com/office/officeart/2005/8/layout/arrow2"/>
    <dgm:cxn modelId="{CBF759F4-D6E3-494F-9E1E-9ED5EB62B0E7}" srcId="{046B992E-3F60-42C6-9346-82BF8786675B}" destId="{F9F88259-CD6A-4C2E-9950-1345875E9C45}" srcOrd="3" destOrd="0" parTransId="{2737B3DF-EDB1-4090-8319-7ECDDB95366A}" sibTransId="{2713C4BC-5956-42AF-9DC4-34C7C239BCDE}"/>
    <dgm:cxn modelId="{0C8BA64C-B8E2-4428-B415-136B369657C9}" type="presOf" srcId="{FE783BC9-75F5-4845-B41B-DA92263B9975}" destId="{893ABD18-02B5-4B66-9A6D-BC93A7924466}" srcOrd="0" destOrd="0" presId="urn:microsoft.com/office/officeart/2005/8/layout/arrow2"/>
    <dgm:cxn modelId="{1746D43E-A0D3-4204-B4AE-13281A4D4CD1}" type="presOf" srcId="{0270E291-FFC9-478E-8F22-70498984BA7A}" destId="{54DF16DB-E167-45A2-9926-19E7713C60C5}" srcOrd="0" destOrd="0" presId="urn:microsoft.com/office/officeart/2005/8/layout/arrow2"/>
    <dgm:cxn modelId="{A06F436A-E1A2-46B8-826D-977CE4EBDC4E}" type="presOf" srcId="{94B1F594-4B86-49CB-A212-A801F699CF57}" destId="{CD300B4F-CF82-4795-B044-30B0CBEAF241}" srcOrd="0" destOrd="0" presId="urn:microsoft.com/office/officeart/2005/8/layout/arrow2"/>
    <dgm:cxn modelId="{1D83DAB9-121F-48E8-A14B-588C329AB3A8}" srcId="{046B992E-3F60-42C6-9346-82BF8786675B}" destId="{E549FF2A-8167-4F66-A507-EE4936179332}" srcOrd="4" destOrd="0" parTransId="{9B2FD89C-090E-4A1C-A7D7-EAA16B29F092}" sibTransId="{66CCD671-A70A-4224-A37E-A815D34D54F3}"/>
    <dgm:cxn modelId="{B8941F26-051A-4973-BA28-F66FE4B08025}" srcId="{046B992E-3F60-42C6-9346-82BF8786675B}" destId="{0270E291-FFC9-478E-8F22-70498984BA7A}" srcOrd="2" destOrd="0" parTransId="{54B92E26-8FE3-4420-A1CE-0B2D0EEDE78E}" sibTransId="{EFA08AA8-5BDC-45D3-9B00-98F364CCCC20}"/>
    <dgm:cxn modelId="{DC94E679-27E4-4C53-AB65-F477AC12AA5E}" type="presParOf" srcId="{AB331ED3-6E88-4173-8747-E69F25301DAF}" destId="{0BCE860C-50AE-4971-A6A9-EC16990F7FD0}" srcOrd="0" destOrd="0" presId="urn:microsoft.com/office/officeart/2005/8/layout/arrow2"/>
    <dgm:cxn modelId="{E6F0DC2A-9C10-41AC-9D2B-4D0585B0CBD2}" type="presParOf" srcId="{AB331ED3-6E88-4173-8747-E69F25301DAF}" destId="{FF028C7B-62B6-46D8-BC91-721609D79E55}" srcOrd="1" destOrd="0" presId="urn:microsoft.com/office/officeart/2005/8/layout/arrow2"/>
    <dgm:cxn modelId="{FC17F23F-D4BC-486B-9944-BE94A8E187DF}" type="presParOf" srcId="{FF028C7B-62B6-46D8-BC91-721609D79E55}" destId="{6DF79AA7-2595-4973-882C-2A828F1D4F68}" srcOrd="0" destOrd="0" presId="urn:microsoft.com/office/officeart/2005/8/layout/arrow2"/>
    <dgm:cxn modelId="{80C0A0C3-7583-46B6-8A6C-8EF428A05C81}" type="presParOf" srcId="{FF028C7B-62B6-46D8-BC91-721609D79E55}" destId="{893ABD18-02B5-4B66-9A6D-BC93A7924466}" srcOrd="1" destOrd="0" presId="urn:microsoft.com/office/officeart/2005/8/layout/arrow2"/>
    <dgm:cxn modelId="{0DA55256-9507-4FA0-B403-E0D911E7DD6F}" type="presParOf" srcId="{FF028C7B-62B6-46D8-BC91-721609D79E55}" destId="{A2C9857D-C372-41D0-9066-7E82F1D2571F}" srcOrd="2" destOrd="0" presId="urn:microsoft.com/office/officeart/2005/8/layout/arrow2"/>
    <dgm:cxn modelId="{B31C1539-F57D-4C89-8CA3-C6151D506E20}" type="presParOf" srcId="{FF028C7B-62B6-46D8-BC91-721609D79E55}" destId="{CD300B4F-CF82-4795-B044-30B0CBEAF241}" srcOrd="3" destOrd="0" presId="urn:microsoft.com/office/officeart/2005/8/layout/arrow2"/>
    <dgm:cxn modelId="{E5A3FB04-027A-4891-B0A9-CDB63EA99923}" type="presParOf" srcId="{FF028C7B-62B6-46D8-BC91-721609D79E55}" destId="{C25AEC9A-D107-4766-A0E6-490C61756037}" srcOrd="4" destOrd="0" presId="urn:microsoft.com/office/officeart/2005/8/layout/arrow2"/>
    <dgm:cxn modelId="{C2369988-A739-43B6-9A36-6798E28D2E99}" type="presParOf" srcId="{FF028C7B-62B6-46D8-BC91-721609D79E55}" destId="{54DF16DB-E167-45A2-9926-19E7713C60C5}" srcOrd="5" destOrd="0" presId="urn:microsoft.com/office/officeart/2005/8/layout/arrow2"/>
    <dgm:cxn modelId="{8A869F1D-222F-4665-A7AC-66EA8C8AF7C4}" type="presParOf" srcId="{FF028C7B-62B6-46D8-BC91-721609D79E55}" destId="{78FDC337-DD53-40BE-AEC1-B0525F8A136C}" srcOrd="6" destOrd="0" presId="urn:microsoft.com/office/officeart/2005/8/layout/arrow2"/>
    <dgm:cxn modelId="{809AA622-64A9-4E11-B0ED-8E83C9428D79}" type="presParOf" srcId="{FF028C7B-62B6-46D8-BC91-721609D79E55}" destId="{8DB1161C-9E1F-4DA6-9E72-86BE99269659}" srcOrd="7" destOrd="0" presId="urn:microsoft.com/office/officeart/2005/8/layout/arrow2"/>
    <dgm:cxn modelId="{EF6D885A-30EE-4BB7-BA7B-0D48581B93B1}" type="presParOf" srcId="{FF028C7B-62B6-46D8-BC91-721609D79E55}" destId="{53C6F52E-947F-4189-BB70-4EE6444C5121}" srcOrd="8" destOrd="0" presId="urn:microsoft.com/office/officeart/2005/8/layout/arrow2"/>
    <dgm:cxn modelId="{56C8640A-D5CE-4032-B51E-656CCB3D8E8A}" type="presParOf" srcId="{FF028C7B-62B6-46D8-BC91-721609D79E55}" destId="{18E2DE6B-7E60-4FDB-B84F-BEEE74A1E08B}"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2FC18-E657-4F0D-85FA-D72AFAE4F39C}" type="doc">
      <dgm:prSet loTypeId="urn:microsoft.com/office/officeart/2005/8/layout/equation1" loCatId="process" qsTypeId="urn:microsoft.com/office/officeart/2005/8/quickstyle/simple2" qsCatId="simple" csTypeId="urn:microsoft.com/office/officeart/2005/8/colors/accent1_2#4" csCatId="accent1" phldr="1"/>
      <dgm:spPr/>
    </dgm:pt>
    <dgm:pt modelId="{0DDE952A-65A8-47D2-83A6-81FB6A6ED066}">
      <dgm:prSet phldrT="[Text]"/>
      <dgm:spPr/>
      <dgm:t>
        <a:bodyPr/>
        <a:lstStyle/>
        <a:p>
          <a:r>
            <a:rPr lang="en-CA" smtClean="0"/>
            <a:t>Threat</a:t>
          </a:r>
          <a:endParaRPr lang="en-CA" dirty="0"/>
        </a:p>
      </dgm:t>
    </dgm:pt>
    <dgm:pt modelId="{9530864A-C5C5-42AC-91E0-1C7F20D33AAE}" type="parTrans" cxnId="{70AEC566-300C-4910-81E6-B2723ACCBC67}">
      <dgm:prSet/>
      <dgm:spPr/>
      <dgm:t>
        <a:bodyPr/>
        <a:lstStyle/>
        <a:p>
          <a:endParaRPr lang="en-CA"/>
        </a:p>
      </dgm:t>
    </dgm:pt>
    <dgm:pt modelId="{D46716A7-B03A-49A0-8C99-4D20AF8C6D89}" type="sibTrans" cxnId="{70AEC566-300C-4910-81E6-B2723ACCBC67}">
      <dgm:prSet/>
      <dgm:spPr/>
      <dgm:t>
        <a:bodyPr/>
        <a:lstStyle/>
        <a:p>
          <a:endParaRPr lang="en-CA"/>
        </a:p>
      </dgm:t>
    </dgm:pt>
    <dgm:pt modelId="{BB96EB3F-B8DE-452B-9031-869E7AB0A2EE}">
      <dgm:prSet phldrT="[Text]"/>
      <dgm:spPr/>
      <dgm:t>
        <a:bodyPr/>
        <a:lstStyle/>
        <a:p>
          <a:r>
            <a:rPr lang="en-US" smtClean="0"/>
            <a:t>PII</a:t>
          </a:r>
          <a:endParaRPr lang="en-CA" dirty="0"/>
        </a:p>
      </dgm:t>
    </dgm:pt>
    <dgm:pt modelId="{89AD58CC-7D94-4348-BE77-36213501340F}" type="parTrans" cxnId="{D5AB96DB-F35D-40FC-A175-5F666FA5F2EE}">
      <dgm:prSet/>
      <dgm:spPr/>
      <dgm:t>
        <a:bodyPr/>
        <a:lstStyle/>
        <a:p>
          <a:endParaRPr lang="en-CA"/>
        </a:p>
      </dgm:t>
    </dgm:pt>
    <dgm:pt modelId="{30AE74EE-4CD9-4BB7-931E-18BDF669A580}" type="sibTrans" cxnId="{D5AB96DB-F35D-40FC-A175-5F666FA5F2EE}">
      <dgm:prSet/>
      <dgm:spPr/>
      <dgm:t>
        <a:bodyPr/>
        <a:lstStyle/>
        <a:p>
          <a:endParaRPr lang="en-CA"/>
        </a:p>
      </dgm:t>
    </dgm:pt>
    <dgm:pt modelId="{083CC7F4-029E-4897-8E6F-36501E8A3760}">
      <dgm:prSet phldrT="[Text]"/>
      <dgm:spPr/>
      <dgm:t>
        <a:bodyPr/>
        <a:lstStyle/>
        <a:p>
          <a:r>
            <a:rPr lang="en-US" smtClean="0"/>
            <a:t>Response</a:t>
          </a:r>
          <a:endParaRPr lang="en-CA" dirty="0"/>
        </a:p>
      </dgm:t>
    </dgm:pt>
    <dgm:pt modelId="{BAC33CA7-FB0B-459D-9750-BF50A47E9E46}" type="parTrans" cxnId="{7B245F03-F67C-4B6E-83AB-1B28EC86E67D}">
      <dgm:prSet/>
      <dgm:spPr/>
      <dgm:t>
        <a:bodyPr/>
        <a:lstStyle/>
        <a:p>
          <a:endParaRPr lang="en-CA"/>
        </a:p>
      </dgm:t>
    </dgm:pt>
    <dgm:pt modelId="{3A7A5AD3-15F3-4CC9-B92F-55CAF22F613B}" type="sibTrans" cxnId="{7B245F03-F67C-4B6E-83AB-1B28EC86E67D}">
      <dgm:prSet/>
      <dgm:spPr/>
      <dgm:t>
        <a:bodyPr/>
        <a:lstStyle/>
        <a:p>
          <a:endParaRPr lang="en-CA"/>
        </a:p>
      </dgm:t>
    </dgm:pt>
    <dgm:pt modelId="{C4AA243D-4E67-46D7-88F0-B162921C294D}" type="pres">
      <dgm:prSet presAssocID="{F2B2FC18-E657-4F0D-85FA-D72AFAE4F39C}" presName="linearFlow" presStyleCnt="0">
        <dgm:presLayoutVars>
          <dgm:dir/>
          <dgm:resizeHandles val="exact"/>
        </dgm:presLayoutVars>
      </dgm:prSet>
      <dgm:spPr/>
    </dgm:pt>
    <dgm:pt modelId="{248FFD45-3BC0-4C6D-83B1-5F2F84CB6DDA}" type="pres">
      <dgm:prSet presAssocID="{0DDE952A-65A8-47D2-83A6-81FB6A6ED066}" presName="node" presStyleLbl="node1" presStyleIdx="0" presStyleCnt="3">
        <dgm:presLayoutVars>
          <dgm:bulletEnabled val="1"/>
        </dgm:presLayoutVars>
      </dgm:prSet>
      <dgm:spPr/>
      <dgm:t>
        <a:bodyPr/>
        <a:lstStyle/>
        <a:p>
          <a:endParaRPr lang="en-US"/>
        </a:p>
      </dgm:t>
    </dgm:pt>
    <dgm:pt modelId="{67D320B0-77D0-446C-89C7-DA18948DA914}" type="pres">
      <dgm:prSet presAssocID="{D46716A7-B03A-49A0-8C99-4D20AF8C6D89}" presName="spacerL" presStyleCnt="0"/>
      <dgm:spPr/>
    </dgm:pt>
    <dgm:pt modelId="{0E2F32BB-B8F8-4E67-ABA9-41AE7C0C1979}" type="pres">
      <dgm:prSet presAssocID="{D46716A7-B03A-49A0-8C99-4D20AF8C6D89}" presName="sibTrans" presStyleLbl="sibTrans2D1" presStyleIdx="0" presStyleCnt="2"/>
      <dgm:spPr/>
      <dgm:t>
        <a:bodyPr/>
        <a:lstStyle/>
        <a:p>
          <a:endParaRPr lang="en-US"/>
        </a:p>
      </dgm:t>
    </dgm:pt>
    <dgm:pt modelId="{2225ADD9-C750-47FB-857B-7900C4517117}" type="pres">
      <dgm:prSet presAssocID="{D46716A7-B03A-49A0-8C99-4D20AF8C6D89}" presName="spacerR" presStyleCnt="0"/>
      <dgm:spPr/>
    </dgm:pt>
    <dgm:pt modelId="{93C41CE9-1003-4536-B4C8-E6A84961C108}" type="pres">
      <dgm:prSet presAssocID="{BB96EB3F-B8DE-452B-9031-869E7AB0A2EE}" presName="node" presStyleLbl="node1" presStyleIdx="1" presStyleCnt="3">
        <dgm:presLayoutVars>
          <dgm:bulletEnabled val="1"/>
        </dgm:presLayoutVars>
      </dgm:prSet>
      <dgm:spPr/>
      <dgm:t>
        <a:bodyPr/>
        <a:lstStyle/>
        <a:p>
          <a:endParaRPr lang="en-US"/>
        </a:p>
      </dgm:t>
    </dgm:pt>
    <dgm:pt modelId="{B17C7D8E-95E7-4F5C-B437-A7490A151BD2}" type="pres">
      <dgm:prSet presAssocID="{30AE74EE-4CD9-4BB7-931E-18BDF669A580}" presName="spacerL" presStyleCnt="0"/>
      <dgm:spPr/>
    </dgm:pt>
    <dgm:pt modelId="{E06A1D9F-71BA-4E95-B53B-9AC7E14F0947}" type="pres">
      <dgm:prSet presAssocID="{30AE74EE-4CD9-4BB7-931E-18BDF669A580}" presName="sibTrans" presStyleLbl="sibTrans2D1" presStyleIdx="1" presStyleCnt="2"/>
      <dgm:spPr/>
      <dgm:t>
        <a:bodyPr/>
        <a:lstStyle/>
        <a:p>
          <a:endParaRPr lang="en-US"/>
        </a:p>
      </dgm:t>
    </dgm:pt>
    <dgm:pt modelId="{11496756-723F-4A2D-82B3-1487B1ADBF24}" type="pres">
      <dgm:prSet presAssocID="{30AE74EE-4CD9-4BB7-931E-18BDF669A580}" presName="spacerR" presStyleCnt="0"/>
      <dgm:spPr/>
    </dgm:pt>
    <dgm:pt modelId="{CC33618B-4814-49D3-93BD-F4783DF91DB3}" type="pres">
      <dgm:prSet presAssocID="{083CC7F4-029E-4897-8E6F-36501E8A3760}" presName="node" presStyleLbl="node1" presStyleIdx="2" presStyleCnt="3">
        <dgm:presLayoutVars>
          <dgm:bulletEnabled val="1"/>
        </dgm:presLayoutVars>
      </dgm:prSet>
      <dgm:spPr/>
      <dgm:t>
        <a:bodyPr/>
        <a:lstStyle/>
        <a:p>
          <a:endParaRPr lang="en-CA"/>
        </a:p>
      </dgm:t>
    </dgm:pt>
  </dgm:ptLst>
  <dgm:cxnLst>
    <dgm:cxn modelId="{FEA64A0F-837D-4053-9B04-D16B0DA8974A}" type="presOf" srcId="{BB96EB3F-B8DE-452B-9031-869E7AB0A2EE}" destId="{93C41CE9-1003-4536-B4C8-E6A84961C108}" srcOrd="0" destOrd="0" presId="urn:microsoft.com/office/officeart/2005/8/layout/equation1"/>
    <dgm:cxn modelId="{7B245F03-F67C-4B6E-83AB-1B28EC86E67D}" srcId="{F2B2FC18-E657-4F0D-85FA-D72AFAE4F39C}" destId="{083CC7F4-029E-4897-8E6F-36501E8A3760}" srcOrd="2" destOrd="0" parTransId="{BAC33CA7-FB0B-459D-9750-BF50A47E9E46}" sibTransId="{3A7A5AD3-15F3-4CC9-B92F-55CAF22F613B}"/>
    <dgm:cxn modelId="{DD8E92DA-7989-4A8D-8E64-155FA58BC372}" type="presOf" srcId="{F2B2FC18-E657-4F0D-85FA-D72AFAE4F39C}" destId="{C4AA243D-4E67-46D7-88F0-B162921C294D}" srcOrd="0" destOrd="0" presId="urn:microsoft.com/office/officeart/2005/8/layout/equation1"/>
    <dgm:cxn modelId="{D5AB96DB-F35D-40FC-A175-5F666FA5F2EE}" srcId="{F2B2FC18-E657-4F0D-85FA-D72AFAE4F39C}" destId="{BB96EB3F-B8DE-452B-9031-869E7AB0A2EE}" srcOrd="1" destOrd="0" parTransId="{89AD58CC-7D94-4348-BE77-36213501340F}" sibTransId="{30AE74EE-4CD9-4BB7-931E-18BDF669A580}"/>
    <dgm:cxn modelId="{70AEC566-300C-4910-81E6-B2723ACCBC67}" srcId="{F2B2FC18-E657-4F0D-85FA-D72AFAE4F39C}" destId="{0DDE952A-65A8-47D2-83A6-81FB6A6ED066}" srcOrd="0" destOrd="0" parTransId="{9530864A-C5C5-42AC-91E0-1C7F20D33AAE}" sibTransId="{D46716A7-B03A-49A0-8C99-4D20AF8C6D89}"/>
    <dgm:cxn modelId="{04498119-A8A7-4E2B-9692-E11D4EC2E956}" type="presOf" srcId="{D46716A7-B03A-49A0-8C99-4D20AF8C6D89}" destId="{0E2F32BB-B8F8-4E67-ABA9-41AE7C0C1979}" srcOrd="0" destOrd="0" presId="urn:microsoft.com/office/officeart/2005/8/layout/equation1"/>
    <dgm:cxn modelId="{2080D570-2EAF-4D6F-BF14-A0310B95D757}" type="presOf" srcId="{30AE74EE-4CD9-4BB7-931E-18BDF669A580}" destId="{E06A1D9F-71BA-4E95-B53B-9AC7E14F0947}" srcOrd="0" destOrd="0" presId="urn:microsoft.com/office/officeart/2005/8/layout/equation1"/>
    <dgm:cxn modelId="{0C8CDFE4-190A-4E24-9AA8-28F2DEA619BB}" type="presOf" srcId="{0DDE952A-65A8-47D2-83A6-81FB6A6ED066}" destId="{248FFD45-3BC0-4C6D-83B1-5F2F84CB6DDA}" srcOrd="0" destOrd="0" presId="urn:microsoft.com/office/officeart/2005/8/layout/equation1"/>
    <dgm:cxn modelId="{6485070C-9773-4588-82F0-1CD43CAADCC4}" type="presOf" srcId="{083CC7F4-029E-4897-8E6F-36501E8A3760}" destId="{CC33618B-4814-49D3-93BD-F4783DF91DB3}" srcOrd="0" destOrd="0" presId="urn:microsoft.com/office/officeart/2005/8/layout/equation1"/>
    <dgm:cxn modelId="{B5F0B62D-CE61-4151-8201-99C446048C7F}" type="presParOf" srcId="{C4AA243D-4E67-46D7-88F0-B162921C294D}" destId="{248FFD45-3BC0-4C6D-83B1-5F2F84CB6DDA}" srcOrd="0" destOrd="0" presId="urn:microsoft.com/office/officeart/2005/8/layout/equation1"/>
    <dgm:cxn modelId="{02D10396-FF43-4526-A4AC-F26EB2557FC1}" type="presParOf" srcId="{C4AA243D-4E67-46D7-88F0-B162921C294D}" destId="{67D320B0-77D0-446C-89C7-DA18948DA914}" srcOrd="1" destOrd="0" presId="urn:microsoft.com/office/officeart/2005/8/layout/equation1"/>
    <dgm:cxn modelId="{A0699E6B-6BBE-4923-A721-76AFF9D02F28}" type="presParOf" srcId="{C4AA243D-4E67-46D7-88F0-B162921C294D}" destId="{0E2F32BB-B8F8-4E67-ABA9-41AE7C0C1979}" srcOrd="2" destOrd="0" presId="urn:microsoft.com/office/officeart/2005/8/layout/equation1"/>
    <dgm:cxn modelId="{39F6F32D-417E-4CB6-822C-D1A181145AFA}" type="presParOf" srcId="{C4AA243D-4E67-46D7-88F0-B162921C294D}" destId="{2225ADD9-C750-47FB-857B-7900C4517117}" srcOrd="3" destOrd="0" presId="urn:microsoft.com/office/officeart/2005/8/layout/equation1"/>
    <dgm:cxn modelId="{41FAF177-79FF-4DAC-BB03-373E8316637B}" type="presParOf" srcId="{C4AA243D-4E67-46D7-88F0-B162921C294D}" destId="{93C41CE9-1003-4536-B4C8-E6A84961C108}" srcOrd="4" destOrd="0" presId="urn:microsoft.com/office/officeart/2005/8/layout/equation1"/>
    <dgm:cxn modelId="{63EBAB49-5B20-4F9D-8A0A-A80F5C6FB50D}" type="presParOf" srcId="{C4AA243D-4E67-46D7-88F0-B162921C294D}" destId="{B17C7D8E-95E7-4F5C-B437-A7490A151BD2}" srcOrd="5" destOrd="0" presId="urn:microsoft.com/office/officeart/2005/8/layout/equation1"/>
    <dgm:cxn modelId="{CB46910D-FAEC-4C9F-9942-50A41F69D41B}" type="presParOf" srcId="{C4AA243D-4E67-46D7-88F0-B162921C294D}" destId="{E06A1D9F-71BA-4E95-B53B-9AC7E14F0947}" srcOrd="6" destOrd="0" presId="urn:microsoft.com/office/officeart/2005/8/layout/equation1"/>
    <dgm:cxn modelId="{558F84E7-3865-439D-8B36-2129F50D9E43}" type="presParOf" srcId="{C4AA243D-4E67-46D7-88F0-B162921C294D}" destId="{11496756-723F-4A2D-82B3-1487B1ADBF24}" srcOrd="7" destOrd="0" presId="urn:microsoft.com/office/officeart/2005/8/layout/equation1"/>
    <dgm:cxn modelId="{7C06B0FD-A2F6-4D95-8E06-BE498A32DD5F}" type="presParOf" srcId="{C4AA243D-4E67-46D7-88F0-B162921C294D}" destId="{CC33618B-4814-49D3-93BD-F4783DF91DB3}"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B3B76-06D5-4D26-B201-C149CE0CCF76}">
      <dsp:nvSpPr>
        <dsp:cNvPr id="0" name=""/>
        <dsp:cNvSpPr/>
      </dsp:nvSpPr>
      <dsp:spPr>
        <a:xfrm>
          <a:off x="2137281" y="204614"/>
          <a:ext cx="1042367" cy="104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Find bad stuff</a:t>
          </a:r>
          <a:endParaRPr lang="en-CA" sz="2300" kern="1200" dirty="0"/>
        </a:p>
      </dsp:txBody>
      <dsp:txXfrm>
        <a:off x="2137281" y="204614"/>
        <a:ext cx="1042367" cy="1042367"/>
      </dsp:txXfrm>
    </dsp:sp>
    <dsp:sp modelId="{93763659-630D-4731-88AC-D5E675ED565E}">
      <dsp:nvSpPr>
        <dsp:cNvPr id="0" name=""/>
        <dsp:cNvSpPr/>
      </dsp:nvSpPr>
      <dsp:spPr>
        <a:xfrm>
          <a:off x="549609" y="527"/>
          <a:ext cx="2464640" cy="2464640"/>
        </a:xfrm>
        <a:prstGeom prst="circularArrow">
          <a:avLst>
            <a:gd name="adj1" fmla="val 8247"/>
            <a:gd name="adj2" fmla="val 576002"/>
            <a:gd name="adj3" fmla="val 2964324"/>
            <a:gd name="adj4" fmla="val 48010"/>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81C75-1EC1-4C94-8581-CC2DD702AD08}">
      <dsp:nvSpPr>
        <dsp:cNvPr id="0" name=""/>
        <dsp:cNvSpPr/>
      </dsp:nvSpPr>
      <dsp:spPr>
        <a:xfrm>
          <a:off x="1260760" y="1723635"/>
          <a:ext cx="1042367" cy="104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Analyze </a:t>
          </a:r>
          <a:endParaRPr lang="en-CA" sz="2300" kern="1200" dirty="0"/>
        </a:p>
      </dsp:txBody>
      <dsp:txXfrm>
        <a:off x="1260760" y="1723635"/>
        <a:ext cx="1042367" cy="1042367"/>
      </dsp:txXfrm>
    </dsp:sp>
    <dsp:sp modelId="{5D93F01B-3AA9-47BE-8BC2-EBC7A1F741C4}">
      <dsp:nvSpPr>
        <dsp:cNvPr id="0" name=""/>
        <dsp:cNvSpPr/>
      </dsp:nvSpPr>
      <dsp:spPr>
        <a:xfrm>
          <a:off x="549638" y="527"/>
          <a:ext cx="2464640" cy="2464640"/>
        </a:xfrm>
        <a:prstGeom prst="circularArrow">
          <a:avLst>
            <a:gd name="adj1" fmla="val 8247"/>
            <a:gd name="adj2" fmla="val 576002"/>
            <a:gd name="adj3" fmla="val 10175988"/>
            <a:gd name="adj4" fmla="val 7259674"/>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57350-22D2-4B40-8ABD-7360516802F6}">
      <dsp:nvSpPr>
        <dsp:cNvPr id="0" name=""/>
        <dsp:cNvSpPr/>
      </dsp:nvSpPr>
      <dsp:spPr>
        <a:xfrm>
          <a:off x="384238" y="204614"/>
          <a:ext cx="1042367" cy="1042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Flip rock</a:t>
          </a:r>
          <a:endParaRPr lang="en-CA" sz="2300" kern="1200" dirty="0"/>
        </a:p>
      </dsp:txBody>
      <dsp:txXfrm>
        <a:off x="384238" y="204614"/>
        <a:ext cx="1042367" cy="1042367"/>
      </dsp:txXfrm>
    </dsp:sp>
    <dsp:sp modelId="{BBCA3A5B-DFCF-40FE-A6DE-8D76486CFC9A}">
      <dsp:nvSpPr>
        <dsp:cNvPr id="0" name=""/>
        <dsp:cNvSpPr/>
      </dsp:nvSpPr>
      <dsp:spPr>
        <a:xfrm>
          <a:off x="549623" y="-462"/>
          <a:ext cx="2464640" cy="2464640"/>
        </a:xfrm>
        <a:prstGeom prst="circularArrow">
          <a:avLst>
            <a:gd name="adj1" fmla="val 8247"/>
            <a:gd name="adj2" fmla="val 576002"/>
            <a:gd name="adj3" fmla="val 16857211"/>
            <a:gd name="adj4" fmla="val 14966787"/>
            <a:gd name="adj5" fmla="val 962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E860C-50AE-4971-A6A9-EC16990F7FD0}">
      <dsp:nvSpPr>
        <dsp:cNvPr id="0" name=""/>
        <dsp:cNvSpPr/>
      </dsp:nvSpPr>
      <dsp:spPr>
        <a:xfrm>
          <a:off x="251936" y="0"/>
          <a:ext cx="8028567" cy="4176464"/>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DF79AA7-2595-4973-882C-2A828F1D4F68}">
      <dsp:nvSpPr>
        <dsp:cNvPr id="0" name=""/>
        <dsp:cNvSpPr/>
      </dsp:nvSpPr>
      <dsp:spPr>
        <a:xfrm>
          <a:off x="1512168" y="2808313"/>
          <a:ext cx="153693" cy="15369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3ABD18-02B5-4B66-9A6D-BC93A7924466}">
      <dsp:nvSpPr>
        <dsp:cNvPr id="0" name=""/>
        <dsp:cNvSpPr/>
      </dsp:nvSpPr>
      <dsp:spPr>
        <a:xfrm>
          <a:off x="1584179" y="2880319"/>
          <a:ext cx="1767694" cy="99399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1439" tIns="0" rIns="0" bIns="0" numCol="1" spcCol="1270" anchor="t" anchorCtr="0">
          <a:noAutofit/>
        </a:bodyPr>
        <a:lstStyle/>
        <a:p>
          <a:pPr lvl="0" algn="l" defTabSz="711200">
            <a:lnSpc>
              <a:spcPct val="90000"/>
            </a:lnSpc>
            <a:spcBef>
              <a:spcPct val="0"/>
            </a:spcBef>
            <a:spcAft>
              <a:spcPct val="35000"/>
            </a:spcAft>
          </a:pPr>
          <a:r>
            <a:rPr lang="en-US" sz="1600" b="1" kern="1200" dirty="0" smtClean="0"/>
            <a:t>Identification</a:t>
          </a:r>
          <a:endParaRPr lang="en-CA" sz="1600" b="1" kern="1200" dirty="0"/>
        </a:p>
      </dsp:txBody>
      <dsp:txXfrm>
        <a:off x="1584179" y="2880319"/>
        <a:ext cx="1767694" cy="993998"/>
      </dsp:txXfrm>
    </dsp:sp>
    <dsp:sp modelId="{A2C9857D-C372-41D0-9066-7E82F1D2571F}">
      <dsp:nvSpPr>
        <dsp:cNvPr id="0" name=""/>
        <dsp:cNvSpPr/>
      </dsp:nvSpPr>
      <dsp:spPr>
        <a:xfrm>
          <a:off x="2376263" y="2160240"/>
          <a:ext cx="240564" cy="24056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D300B4F-CF82-4795-B044-30B0CBEAF241}">
      <dsp:nvSpPr>
        <dsp:cNvPr id="0" name=""/>
        <dsp:cNvSpPr/>
      </dsp:nvSpPr>
      <dsp:spPr>
        <a:xfrm>
          <a:off x="2592287" y="2304257"/>
          <a:ext cx="1596615" cy="17499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470" tIns="0" rIns="0" bIns="0" numCol="1" spcCol="1270" anchor="t" anchorCtr="0">
          <a:noAutofit/>
        </a:bodyPr>
        <a:lstStyle/>
        <a:p>
          <a:pPr lvl="0" algn="l" defTabSz="711200">
            <a:lnSpc>
              <a:spcPct val="90000"/>
            </a:lnSpc>
            <a:spcBef>
              <a:spcPct val="0"/>
            </a:spcBef>
            <a:spcAft>
              <a:spcPct val="35000"/>
            </a:spcAft>
          </a:pPr>
          <a:r>
            <a:rPr lang="en-US" sz="1600" b="1" kern="1200" dirty="0" smtClean="0"/>
            <a:t>Assessment</a:t>
          </a:r>
          <a:endParaRPr lang="en-CA" sz="1600" b="1" kern="1200" dirty="0"/>
        </a:p>
      </dsp:txBody>
      <dsp:txXfrm>
        <a:off x="2592287" y="2304257"/>
        <a:ext cx="1596615" cy="1749938"/>
      </dsp:txXfrm>
    </dsp:sp>
    <dsp:sp modelId="{C25AEC9A-D107-4766-A0E6-490C61756037}">
      <dsp:nvSpPr>
        <dsp:cNvPr id="0" name=""/>
        <dsp:cNvSpPr/>
      </dsp:nvSpPr>
      <dsp:spPr>
        <a:xfrm>
          <a:off x="3484385" y="1668915"/>
          <a:ext cx="320752" cy="32075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DF16DB-E167-45A2-9926-19E7713C60C5}">
      <dsp:nvSpPr>
        <dsp:cNvPr id="0" name=""/>
        <dsp:cNvSpPr/>
      </dsp:nvSpPr>
      <dsp:spPr>
        <a:xfrm>
          <a:off x="3644762" y="1829291"/>
          <a:ext cx="1289692" cy="23471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9960" tIns="0" rIns="0" bIns="0" numCol="1" spcCol="1270" anchor="t" anchorCtr="0">
          <a:noAutofit/>
        </a:bodyPr>
        <a:lstStyle/>
        <a:p>
          <a:pPr lvl="0" algn="l" defTabSz="711200">
            <a:lnSpc>
              <a:spcPct val="90000"/>
            </a:lnSpc>
            <a:spcBef>
              <a:spcPct val="0"/>
            </a:spcBef>
            <a:spcAft>
              <a:spcPct val="35000"/>
            </a:spcAft>
          </a:pPr>
          <a:r>
            <a:rPr lang="en-US" sz="1600" b="1" kern="1200" dirty="0" smtClean="0"/>
            <a:t>Investigation</a:t>
          </a:r>
          <a:endParaRPr lang="en-CA" sz="1600" b="1" kern="1200" dirty="0"/>
        </a:p>
      </dsp:txBody>
      <dsp:txXfrm>
        <a:off x="3644762" y="1829291"/>
        <a:ext cx="1289692" cy="2347172"/>
      </dsp:txXfrm>
    </dsp:sp>
    <dsp:sp modelId="{78FDC337-DD53-40BE-AEC1-B0525F8A136C}">
      <dsp:nvSpPr>
        <dsp:cNvPr id="0" name=""/>
        <dsp:cNvSpPr/>
      </dsp:nvSpPr>
      <dsp:spPr>
        <a:xfrm>
          <a:off x="4727301" y="1171080"/>
          <a:ext cx="414305" cy="41430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DB1161C-9E1F-4DA6-9E72-86BE99269659}">
      <dsp:nvSpPr>
        <dsp:cNvPr id="0" name=""/>
        <dsp:cNvSpPr/>
      </dsp:nvSpPr>
      <dsp:spPr>
        <a:xfrm>
          <a:off x="4934454" y="1378233"/>
          <a:ext cx="1336468" cy="2798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9532" tIns="0" rIns="0" bIns="0" numCol="1" spcCol="1270" anchor="t" anchorCtr="0">
          <a:noAutofit/>
        </a:bodyPr>
        <a:lstStyle/>
        <a:p>
          <a:pPr lvl="0" algn="l" defTabSz="711200">
            <a:lnSpc>
              <a:spcPct val="90000"/>
            </a:lnSpc>
            <a:spcBef>
              <a:spcPct val="0"/>
            </a:spcBef>
            <a:spcAft>
              <a:spcPct val="35000"/>
            </a:spcAft>
          </a:pPr>
          <a:r>
            <a:rPr lang="en-US" sz="1600" b="1" kern="1200" dirty="0" smtClean="0"/>
            <a:t>Rebuild/</a:t>
          </a:r>
        </a:p>
        <a:p>
          <a:pPr lvl="0" algn="l" defTabSz="711200">
            <a:lnSpc>
              <a:spcPct val="90000"/>
            </a:lnSpc>
            <a:spcBef>
              <a:spcPct val="0"/>
            </a:spcBef>
            <a:spcAft>
              <a:spcPct val="35000"/>
            </a:spcAft>
          </a:pPr>
          <a:r>
            <a:rPr lang="en-US" sz="1600" b="1" kern="1200" dirty="0" smtClean="0"/>
            <a:t>Harden</a:t>
          </a:r>
          <a:endParaRPr lang="en-CA" sz="1600" b="1" kern="1200" dirty="0"/>
        </a:p>
      </dsp:txBody>
      <dsp:txXfrm>
        <a:off x="4934454" y="1378233"/>
        <a:ext cx="1336468" cy="2798230"/>
      </dsp:txXfrm>
    </dsp:sp>
    <dsp:sp modelId="{53C6F52E-947F-4189-BB70-4EE6444C5121}">
      <dsp:nvSpPr>
        <dsp:cNvPr id="0" name=""/>
        <dsp:cNvSpPr/>
      </dsp:nvSpPr>
      <dsp:spPr>
        <a:xfrm>
          <a:off x="6006970" y="838633"/>
          <a:ext cx="527905" cy="52790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8E2DE6B-7E60-4FDB-B84F-BEEE74A1E08B}">
      <dsp:nvSpPr>
        <dsp:cNvPr id="0" name=""/>
        <dsp:cNvSpPr/>
      </dsp:nvSpPr>
      <dsp:spPr>
        <a:xfrm>
          <a:off x="6270922" y="1102586"/>
          <a:ext cx="1336468" cy="307387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9726" tIns="0" rIns="0" bIns="0" numCol="1" spcCol="1270" anchor="t" anchorCtr="0">
          <a:noAutofit/>
        </a:bodyPr>
        <a:lstStyle/>
        <a:p>
          <a:pPr lvl="0" algn="l" defTabSz="711200">
            <a:lnSpc>
              <a:spcPct val="90000"/>
            </a:lnSpc>
            <a:spcBef>
              <a:spcPct val="0"/>
            </a:spcBef>
            <a:spcAft>
              <a:spcPct val="35000"/>
            </a:spcAft>
          </a:pPr>
          <a:r>
            <a:rPr lang="en-US" sz="1600" b="1" kern="1200" dirty="0" smtClean="0"/>
            <a:t>Resolution</a:t>
          </a:r>
          <a:endParaRPr lang="en-CA" sz="1600" b="1" kern="1200" dirty="0"/>
        </a:p>
      </dsp:txBody>
      <dsp:txXfrm>
        <a:off x="6270922" y="1102586"/>
        <a:ext cx="1336468" cy="3073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FFD45-3BC0-4C6D-83B1-5F2F84CB6DDA}">
      <dsp:nvSpPr>
        <dsp:cNvPr id="0" name=""/>
        <dsp:cNvSpPr/>
      </dsp:nvSpPr>
      <dsp:spPr>
        <a:xfrm>
          <a:off x="950" y="1094948"/>
          <a:ext cx="1260311" cy="12603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kern="1200" smtClean="0"/>
            <a:t>Threat</a:t>
          </a:r>
          <a:endParaRPr lang="en-CA" sz="1700" kern="1200" dirty="0"/>
        </a:p>
      </dsp:txBody>
      <dsp:txXfrm>
        <a:off x="185518" y="1279516"/>
        <a:ext cx="891175" cy="891175"/>
      </dsp:txXfrm>
    </dsp:sp>
    <dsp:sp modelId="{0E2F32BB-B8F8-4E67-ABA9-41AE7C0C1979}">
      <dsp:nvSpPr>
        <dsp:cNvPr id="0" name=""/>
        <dsp:cNvSpPr/>
      </dsp:nvSpPr>
      <dsp:spPr>
        <a:xfrm>
          <a:off x="1363599" y="1359614"/>
          <a:ext cx="730980" cy="730980"/>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CA" sz="1200" kern="1200"/>
        </a:p>
      </dsp:txBody>
      <dsp:txXfrm>
        <a:off x="1460490" y="1639141"/>
        <a:ext cx="537198" cy="171926"/>
      </dsp:txXfrm>
    </dsp:sp>
    <dsp:sp modelId="{93C41CE9-1003-4536-B4C8-E6A84961C108}">
      <dsp:nvSpPr>
        <dsp:cNvPr id="0" name=""/>
        <dsp:cNvSpPr/>
      </dsp:nvSpPr>
      <dsp:spPr>
        <a:xfrm>
          <a:off x="2196917" y="1094948"/>
          <a:ext cx="1260311" cy="12603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smtClean="0"/>
            <a:t>PII</a:t>
          </a:r>
          <a:endParaRPr lang="en-CA" sz="1700" kern="1200" dirty="0"/>
        </a:p>
      </dsp:txBody>
      <dsp:txXfrm>
        <a:off x="2381485" y="1279516"/>
        <a:ext cx="891175" cy="891175"/>
      </dsp:txXfrm>
    </dsp:sp>
    <dsp:sp modelId="{E06A1D9F-71BA-4E95-B53B-9AC7E14F0947}">
      <dsp:nvSpPr>
        <dsp:cNvPr id="0" name=""/>
        <dsp:cNvSpPr/>
      </dsp:nvSpPr>
      <dsp:spPr>
        <a:xfrm>
          <a:off x="3559566" y="1359614"/>
          <a:ext cx="730980" cy="730980"/>
        </a:xfrm>
        <a:prstGeom prst="mathEqual">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CA" sz="1900" kern="1200"/>
        </a:p>
      </dsp:txBody>
      <dsp:txXfrm>
        <a:off x="3656457" y="1510196"/>
        <a:ext cx="537198" cy="429816"/>
      </dsp:txXfrm>
    </dsp:sp>
    <dsp:sp modelId="{CC33618B-4814-49D3-93BD-F4783DF91DB3}">
      <dsp:nvSpPr>
        <dsp:cNvPr id="0" name=""/>
        <dsp:cNvSpPr/>
      </dsp:nvSpPr>
      <dsp:spPr>
        <a:xfrm>
          <a:off x="4392884" y="1094948"/>
          <a:ext cx="1260311" cy="12603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smtClean="0"/>
            <a:t>Response</a:t>
          </a:r>
          <a:endParaRPr lang="en-CA" sz="1700" kern="1200" dirty="0"/>
        </a:p>
      </dsp:txBody>
      <dsp:txXfrm>
        <a:off x="4577452" y="1279516"/>
        <a:ext cx="891175" cy="891175"/>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A1C45-CB3E-4E1C-9DD0-D1D6F2080AB9}" type="datetimeFigureOut">
              <a:rPr lang="en-CA" smtClean="0"/>
              <a:pPr/>
              <a:t>11-06-05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A448B-44F5-41B1-B860-7A32B4DAEF3B}" type="slidenum">
              <a:rPr lang="en-CA" smtClean="0"/>
              <a:pPr/>
              <a:t>‹#›</a:t>
            </a:fld>
            <a:endParaRPr lang="en-CA"/>
          </a:p>
        </p:txBody>
      </p:sp>
    </p:spTree>
    <p:extLst>
      <p:ext uri="{BB962C8B-B14F-4D97-AF65-F5344CB8AC3E}">
        <p14:creationId xmlns:p14="http://schemas.microsoft.com/office/powerpoint/2010/main" val="371356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Upshot – found we had dozens of Zeus infections, sometimes other concurrent infections with that, and many other incidental or non-Zeus infections</a:t>
            </a:r>
          </a:p>
          <a:p>
            <a:r>
              <a:rPr lang="en-US" dirty="0" smtClean="0"/>
              <a:t>Incidental, </a:t>
            </a:r>
            <a:r>
              <a:rPr lang="en-US" dirty="0" err="1" smtClean="0"/>
              <a:t>ie</a:t>
            </a:r>
            <a:r>
              <a:rPr lang="en-US" dirty="0" smtClean="0"/>
              <a:t>, non-Zeus infections picked up by the malware IR Deming cycle</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should be noted that up to this point in time, malware response actually sat with desktop support, not security. </a:t>
            </a:r>
          </a:p>
          <a:p>
            <a:r>
              <a:rPr lang="en-US" dirty="0" smtClean="0"/>
              <a:t>Sounds odd in retrospect, but MUN’s use of antivirus software long pre-dated the creation of an IT security group, had therefore always sat with desktop support. Not to put blame on Desktop support. We all treated it as,  quote-unquote, “merely a break-fix problem, like a dead </a:t>
            </a:r>
            <a:r>
              <a:rPr lang="en-US" dirty="0" err="1" smtClean="0"/>
              <a:t>harddrive</a:t>
            </a:r>
            <a:r>
              <a:rPr lang="en-US" dirty="0" smtClean="0"/>
              <a:t>”. </a:t>
            </a:r>
          </a:p>
          <a:p>
            <a:r>
              <a:rPr lang="en-US" dirty="0" smtClean="0"/>
              <a:t>Security was busy running firewalls, conducting VAs, trying to establish policy.</a:t>
            </a:r>
          </a:p>
          <a:p>
            <a:endParaRPr lang="en-US" dirty="0" smtClean="0"/>
          </a:p>
          <a:p>
            <a:r>
              <a:rPr lang="en-US" dirty="0" smtClean="0"/>
              <a:t>But that was clearly a mistake.</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remainder of these slides document the process we arrived at over a period of several months, and represents the work of a lot of different people…</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Generalized email and targeted </a:t>
            </a:r>
            <a:r>
              <a:rPr lang="en-US" dirty="0" err="1" smtClean="0"/>
              <a:t>powerpoint</a:t>
            </a:r>
            <a:r>
              <a:rPr lang="en-US" dirty="0" smtClean="0"/>
              <a:t> awareness-raising campaigns</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ePO</a:t>
            </a:r>
            <a:r>
              <a:rPr lang="en-US" dirty="0" smtClean="0"/>
              <a:t> refers to e-Policy Orchestrator, McAfee’s…</a:t>
            </a:r>
          </a:p>
          <a:p>
            <a:endParaRPr lang="en-US" dirty="0" smtClean="0"/>
          </a:p>
          <a:p>
            <a:r>
              <a:rPr lang="en-US" dirty="0" smtClean="0"/>
              <a:t>If there was a second wakeup call in all of this, it’s that we had </a:t>
            </a:r>
            <a:r>
              <a:rPr lang="en-US" dirty="0" err="1" smtClean="0"/>
              <a:t>ePO</a:t>
            </a:r>
            <a:r>
              <a:rPr lang="en-US" dirty="0" smtClean="0"/>
              <a:t> but we not utilizing it to anywhere near it’s full potential.</a:t>
            </a:r>
          </a:p>
          <a:p>
            <a:r>
              <a:rPr lang="en-US" dirty="0" smtClean="0"/>
              <a:t>Like all of these things, it’s something of a resource pig, and its out-of-the-box reporting leaves something to be desired</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Zeus on – or against – our side however, we went to work to get full value out of </a:t>
            </a:r>
            <a:r>
              <a:rPr lang="en-US" dirty="0" err="1" smtClean="0"/>
              <a:t>ePO</a:t>
            </a:r>
            <a:endParaRPr lang="en-US" dirty="0" smtClean="0"/>
          </a:p>
          <a:p>
            <a:endParaRPr lang="en-US" dirty="0" smtClean="0"/>
          </a:p>
          <a:p>
            <a:r>
              <a:rPr lang="en-US" dirty="0" smtClean="0"/>
              <a:t>[Re specialized reports] We found USB-based malware to be quite popular earlier this spring, and out ‘no fly list’ refers to real-time alerting re whatever we consider to be the most significant malware du jour</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whatever means a threat comes to our attention, the Service Desk…</a:t>
            </a:r>
          </a:p>
          <a:p>
            <a:endParaRPr lang="en-US" dirty="0" smtClean="0"/>
          </a:p>
          <a:p>
            <a:r>
              <a:rPr lang="en-US" dirty="0" smtClean="0"/>
              <a:t>CONFIRM THESE SUB-STEPS in CORRECT ORDER</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Critical, High, Minor/Low</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34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Malware more of a nuisance than anything else</a:t>
            </a:r>
          </a:p>
          <a:p>
            <a:r>
              <a:rPr lang="en-US" dirty="0" smtClean="0"/>
              <a:t>	* slower evolving, less insidious</a:t>
            </a:r>
          </a:p>
          <a:p>
            <a:endParaRPr lang="en-US" dirty="0" smtClean="0"/>
          </a:p>
          <a:p>
            <a:r>
              <a:rPr lang="en-US" dirty="0" smtClean="0"/>
              <a:t>Note the emphasis on returning individual machines to their owners as quickly as possible, much like any other break-fix</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we’re dealing with a very different landscape:</a:t>
            </a:r>
          </a:p>
          <a:p>
            <a:pPr>
              <a:buFont typeface="Arial" pitchFamily="34" charset="0"/>
              <a:buChar char="•"/>
            </a:pPr>
            <a:r>
              <a:rPr lang="en-US" dirty="0" smtClean="0"/>
              <a:t> </a:t>
            </a:r>
            <a:r>
              <a:rPr lang="en-US" dirty="0" err="1" smtClean="0"/>
              <a:t>Crimeware</a:t>
            </a:r>
            <a:r>
              <a:rPr lang="en-US" dirty="0" smtClean="0"/>
              <a:t>, </a:t>
            </a:r>
            <a:r>
              <a:rPr lang="en-US" dirty="0" err="1" smtClean="0"/>
              <a:t>botnets</a:t>
            </a:r>
            <a:r>
              <a:rPr lang="en-US" dirty="0" smtClean="0"/>
              <a:t> no longer just about being a nuisance</a:t>
            </a:r>
            <a:r>
              <a:rPr lang="en-US" baseline="0" dirty="0" smtClean="0"/>
              <a:t> or for </a:t>
            </a:r>
            <a:r>
              <a:rPr lang="en-US" dirty="0" smtClean="0"/>
              <a:t>notoriety</a:t>
            </a:r>
          </a:p>
          <a:p>
            <a:pPr>
              <a:buFont typeface="Arial" pitchFamily="34" charset="0"/>
              <a:buChar char="•"/>
            </a:pPr>
            <a:r>
              <a:rPr lang="en-US" baseline="0" dirty="0" smtClean="0"/>
              <a:t> </a:t>
            </a:r>
            <a:r>
              <a:rPr lang="en-US" dirty="0" smtClean="0"/>
              <a:t>Skyrocketing numbers</a:t>
            </a:r>
          </a:p>
          <a:p>
            <a:pPr>
              <a:buFont typeface="Arial" pitchFamily="34" charset="0"/>
              <a:buChar char="•"/>
            </a:pPr>
            <a:r>
              <a:rPr lang="en-US" baseline="0" dirty="0" smtClean="0"/>
              <a:t> </a:t>
            </a:r>
            <a:r>
              <a:rPr lang="en-US" dirty="0" smtClean="0"/>
              <a:t>Plummeting detection rates among all</a:t>
            </a:r>
            <a:r>
              <a:rPr lang="en-US" baseline="0" dirty="0" smtClean="0"/>
              <a:t> AV vendors</a:t>
            </a:r>
            <a:endParaRPr lang="en-US" dirty="0" smtClean="0"/>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Zeus is a </a:t>
            </a:r>
            <a:r>
              <a:rPr lang="en-US" dirty="0" err="1" smtClean="0"/>
              <a:t>crimeware</a:t>
            </a:r>
            <a:r>
              <a:rPr lang="en-US" dirty="0" smtClean="0"/>
              <a:t> kit for creating </a:t>
            </a:r>
            <a:r>
              <a:rPr lang="en-US" dirty="0" err="1" smtClean="0"/>
              <a:t>botnets</a:t>
            </a:r>
            <a:endParaRPr lang="en-US" dirty="0" smtClean="0"/>
          </a:p>
          <a:p>
            <a:pPr eaLnBrk="1" hangingPunct="1"/>
            <a:r>
              <a:rPr lang="en-US" dirty="0" smtClean="0"/>
              <a:t>Many variants, constantly getting updated, evidence of serious software engineering principles.</a:t>
            </a:r>
          </a:p>
          <a:p>
            <a:pPr eaLnBrk="1" hangingPunct="1"/>
            <a:endParaRPr lang="en-US" dirty="0" smtClean="0"/>
          </a:p>
          <a:p>
            <a:pPr eaLnBrk="1" hangingPunct="1"/>
            <a:r>
              <a:rPr lang="en-US" dirty="0" smtClean="0"/>
              <a:t>McAfee </a:t>
            </a:r>
            <a:r>
              <a:rPr lang="en-US" dirty="0" err="1" smtClean="0"/>
              <a:t>VirusScan</a:t>
            </a:r>
            <a:r>
              <a:rPr lang="en-US" baseline="0" dirty="0" smtClean="0"/>
              <a:t> was not detecting and a</a:t>
            </a:r>
            <a:r>
              <a:rPr lang="en-US" dirty="0" smtClean="0"/>
              <a:t>verage detection rate for Zeus across *all* vendors less than 45%.</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thing we needed to do was get a handle on the size of this thing.</a:t>
            </a:r>
          </a:p>
          <a:p>
            <a:r>
              <a:rPr lang="en-US" dirty="0" smtClean="0"/>
              <a:t>Our approach to identification was threefold:</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thing we turned to was our firewall logs…</a:t>
            </a:r>
          </a:p>
          <a:p>
            <a:r>
              <a:rPr lang="en-US" dirty="0" smtClean="0"/>
              <a:t>Searching logs for infected IPs, to see what they’d been talking to, then </a:t>
            </a:r>
          </a:p>
          <a:p>
            <a:r>
              <a:rPr lang="en-US" dirty="0" smtClean="0"/>
              <a:t>Block those IPs, and search logs for those IPs, to see what else had been getting infected or phoning home.</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Secondly, we began working more closely with our AV vendor:</a:t>
            </a:r>
          </a:p>
          <a:p>
            <a:r>
              <a:rPr lang="en-US" dirty="0" smtClean="0"/>
              <a:t>Help us! Your AV isn’t finding this stuff!</a:t>
            </a:r>
          </a:p>
          <a:p>
            <a:r>
              <a:rPr lang="en-US" dirty="0" smtClean="0"/>
              <a:t>Among other things, we turned up…</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Thirdly, we began analyzing infected boxes much more closely.</a:t>
            </a:r>
          </a:p>
          <a:p>
            <a:r>
              <a:rPr lang="en-US" dirty="0" smtClean="0"/>
              <a:t>Used various tools to identify suspect files…</a:t>
            </a:r>
          </a:p>
          <a:p>
            <a:r>
              <a:rPr lang="en-US" dirty="0" smtClean="0"/>
              <a:t>Cloud tools like </a:t>
            </a:r>
            <a:r>
              <a:rPr lang="en-US" dirty="0" err="1" smtClean="0"/>
              <a:t>VirusTotal</a:t>
            </a:r>
            <a:r>
              <a:rPr lang="en-US" dirty="0" smtClean="0"/>
              <a:t>, Threat Expert, </a:t>
            </a:r>
            <a:r>
              <a:rPr lang="en-US" dirty="0" err="1" smtClean="0"/>
              <a:t>Xandora</a:t>
            </a:r>
            <a:r>
              <a:rPr lang="en-US" dirty="0" smtClean="0"/>
              <a:t>, Norman Sandbox, Anubis, </a:t>
            </a:r>
            <a:r>
              <a:rPr lang="en-US" dirty="0" err="1" smtClean="0"/>
              <a:t>Wepawet</a:t>
            </a:r>
            <a:endParaRPr lang="en-US" dirty="0" smtClean="0"/>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Whether it was firewall logs, or heuristics, or further analysis of suspect files, we found ourselves in a loop we came to call the malware incident response Deming cycle, which basically consisted of flipping rocks, finding bad stuff, then analyze the bad stuff to find more rocks to flip</a:t>
            </a:r>
          </a:p>
          <a:p>
            <a:endParaRPr lang="en-CA" dirty="0"/>
          </a:p>
        </p:txBody>
      </p:sp>
      <p:sp>
        <p:nvSpPr>
          <p:cNvPr id="4" name="Slide Number Placeholder 3"/>
          <p:cNvSpPr>
            <a:spLocks noGrp="1"/>
          </p:cNvSpPr>
          <p:nvPr>
            <p:ph type="sldNum" sz="quarter" idx="10"/>
          </p:nvPr>
        </p:nvSpPr>
        <p:spPr/>
        <p:txBody>
          <a:bodyPr/>
          <a:lstStyle/>
          <a:p>
            <a:fld id="{219A448B-44F5-41B1-B860-7A32B4DAEF3B}"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9076F-1912-49D6-AF10-7653A22653B7}" type="datetimeFigureOut">
              <a:rPr lang="en-US" smtClean="0"/>
              <a:pPr/>
              <a:t>11-06-05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9076F-1912-49D6-AF10-7653A22653B7}" type="datetimeFigureOut">
              <a:rPr lang="en-US" smtClean="0"/>
              <a:pPr/>
              <a:t>11-06-05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9076F-1912-49D6-AF10-7653A22653B7}" type="datetimeFigureOut">
              <a:rPr lang="en-US" smtClean="0"/>
              <a:pPr/>
              <a:t>11-06-05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9076F-1912-49D6-AF10-7653A22653B7}" type="datetimeFigureOut">
              <a:rPr lang="en-US" smtClean="0"/>
              <a:pPr/>
              <a:t>11-06-05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9076F-1912-49D6-AF10-7653A22653B7}" type="datetimeFigureOut">
              <a:rPr lang="en-US" smtClean="0"/>
              <a:pPr/>
              <a:t>11-06-05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9076F-1912-49D6-AF10-7653A22653B7}" type="datetimeFigureOut">
              <a:rPr lang="en-US" smtClean="0"/>
              <a:pPr/>
              <a:t>11-06-05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9076F-1912-49D6-AF10-7653A22653B7}" type="datetimeFigureOut">
              <a:rPr lang="en-US" smtClean="0"/>
              <a:pPr/>
              <a:t>11-06-05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9076F-1912-49D6-AF10-7653A22653B7}" type="datetimeFigureOut">
              <a:rPr lang="en-US" smtClean="0"/>
              <a:pPr/>
              <a:t>11-06-05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24220-916A-4607-98E6-82EA3B29E29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9076F-1912-49D6-AF10-7653A22653B7}" type="datetimeFigureOut">
              <a:rPr lang="en-US" smtClean="0"/>
              <a:pPr/>
              <a:t>11-06-05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24220-916A-4607-98E6-82EA3B29E2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HEITbannerNature.png"/>
          <p:cNvPicPr>
            <a:picLocks noChangeAspect="1"/>
          </p:cNvPicPr>
          <p:nvPr/>
        </p:nvPicPr>
        <p:blipFill>
          <a:blip r:embed="rId3" cstate="print"/>
          <a:stretch>
            <a:fillRect/>
          </a:stretch>
        </p:blipFill>
        <p:spPr>
          <a:xfrm>
            <a:off x="2267744" y="5157192"/>
            <a:ext cx="4680520" cy="1700808"/>
          </a:xfrm>
          <a:prstGeom prst="rect">
            <a:avLst/>
          </a:prstGeom>
        </p:spPr>
      </p:pic>
      <p:sp>
        <p:nvSpPr>
          <p:cNvPr id="3" name="TextBox 2"/>
          <p:cNvSpPr txBox="1"/>
          <p:nvPr/>
        </p:nvSpPr>
        <p:spPr>
          <a:xfrm>
            <a:off x="971600" y="980728"/>
            <a:ext cx="7128792" cy="1754326"/>
          </a:xfrm>
          <a:prstGeom prst="rect">
            <a:avLst/>
          </a:prstGeom>
          <a:noFill/>
        </p:spPr>
        <p:txBody>
          <a:bodyPr wrap="square" rtlCol="0">
            <a:spAutoFit/>
          </a:bodyPr>
          <a:lstStyle/>
          <a:p>
            <a:pPr algn="ctr"/>
            <a:r>
              <a:rPr lang="en-CA" sz="5400" dirty="0" smtClean="0"/>
              <a:t>Malware Incident Strategies</a:t>
            </a:r>
            <a:endParaRPr lang="en-US" sz="5400" dirty="0"/>
          </a:p>
        </p:txBody>
      </p:sp>
      <p:sp>
        <p:nvSpPr>
          <p:cNvPr id="4" name="TextBox 3"/>
          <p:cNvSpPr txBox="1"/>
          <p:nvPr/>
        </p:nvSpPr>
        <p:spPr>
          <a:xfrm>
            <a:off x="1403648" y="3212976"/>
            <a:ext cx="6336704" cy="830997"/>
          </a:xfrm>
          <a:prstGeom prst="rect">
            <a:avLst/>
          </a:prstGeom>
          <a:noFill/>
        </p:spPr>
        <p:txBody>
          <a:bodyPr wrap="square" rtlCol="0">
            <a:spAutoFit/>
          </a:bodyPr>
          <a:lstStyle/>
          <a:p>
            <a:pPr algn="ctr"/>
            <a:r>
              <a:rPr lang="en-US" sz="2400" dirty="0" smtClean="0"/>
              <a:t>Jared Perry, GSEC</a:t>
            </a:r>
          </a:p>
          <a:p>
            <a:pPr algn="ctr"/>
            <a:r>
              <a:rPr lang="en-US" sz="2400" dirty="0" smtClean="0"/>
              <a:t>Memorial University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In the end…</a:t>
            </a:r>
          </a:p>
        </p:txBody>
      </p:sp>
      <p:sp>
        <p:nvSpPr>
          <p:cNvPr id="17410" name="Rectangle 3"/>
          <p:cNvSpPr>
            <a:spLocks noGrp="1" noChangeArrowheads="1"/>
          </p:cNvSpPr>
          <p:nvPr>
            <p:ph type="body" idx="1"/>
          </p:nvPr>
        </p:nvSpPr>
        <p:spPr>
          <a:xfrm>
            <a:off x="539750" y="1412776"/>
            <a:ext cx="7993063" cy="4320704"/>
          </a:xfrm>
        </p:spPr>
        <p:txBody>
          <a:bodyPr/>
          <a:lstStyle/>
          <a:p>
            <a:r>
              <a:rPr lang="en-US" dirty="0" smtClean="0"/>
              <a:t>Dozens of Zeus infections</a:t>
            </a:r>
          </a:p>
          <a:p>
            <a:r>
              <a:rPr lang="en-US" dirty="0" smtClean="0"/>
              <a:t>Other concurrent infections</a:t>
            </a:r>
          </a:p>
          <a:p>
            <a:r>
              <a:rPr lang="en-US" dirty="0" smtClean="0"/>
              <a:t>Incidental (non-Zeus) infections</a:t>
            </a:r>
          </a:p>
          <a:p>
            <a:r>
              <a:rPr lang="en-US" dirty="0" smtClean="0"/>
              <a:t>80+ serious incidents in total</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324544" y="274638"/>
            <a:ext cx="8229600" cy="1143000"/>
          </a:xfrm>
        </p:spPr>
        <p:txBody>
          <a:bodyPr/>
          <a:lstStyle/>
          <a:p>
            <a:r>
              <a:rPr lang="en-US" dirty="0" smtClean="0"/>
              <a:t>Drastic Times, Drastic Measures</a:t>
            </a:r>
          </a:p>
        </p:txBody>
      </p:sp>
      <p:sp>
        <p:nvSpPr>
          <p:cNvPr id="17410" name="Rectangle 3"/>
          <p:cNvSpPr>
            <a:spLocks noGrp="1" noChangeArrowheads="1"/>
          </p:cNvSpPr>
          <p:nvPr>
            <p:ph type="body" idx="1"/>
          </p:nvPr>
        </p:nvSpPr>
        <p:spPr>
          <a:xfrm>
            <a:off x="539750" y="1412776"/>
            <a:ext cx="7993063" cy="4320704"/>
          </a:xfrm>
        </p:spPr>
        <p:txBody>
          <a:bodyPr/>
          <a:lstStyle/>
          <a:p>
            <a:r>
              <a:rPr lang="en-US" sz="2800" dirty="0" smtClean="0"/>
              <a:t>Break-fix approach clearly inadequate</a:t>
            </a:r>
          </a:p>
          <a:p>
            <a:r>
              <a:rPr lang="en-US" sz="2800" dirty="0" smtClean="0"/>
              <a:t>Needed to develop a comprehensive malware incident response </a:t>
            </a:r>
          </a:p>
          <a:p>
            <a:pPr lvl="1"/>
            <a:r>
              <a:rPr lang="en-US" sz="2400" dirty="0" smtClean="0"/>
              <a:t>One availing of all available information</a:t>
            </a:r>
          </a:p>
          <a:p>
            <a:pPr lvl="1"/>
            <a:r>
              <a:rPr lang="en-US" sz="2400" dirty="0" smtClean="0"/>
              <a:t>One involving all IT groups </a:t>
            </a:r>
          </a:p>
          <a:p>
            <a:r>
              <a:rPr lang="en-US" sz="2800" dirty="0" smtClean="0"/>
              <a:t>In the first instance to curb Zeus</a:t>
            </a:r>
          </a:p>
          <a:p>
            <a:r>
              <a:rPr lang="en-US" sz="2800" dirty="0" smtClean="0"/>
              <a:t>More generally to treat all malware incidents as security incidents going forward</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9552" y="274638"/>
            <a:ext cx="7365504" cy="1143000"/>
          </a:xfrm>
        </p:spPr>
        <p:txBody>
          <a:bodyPr/>
          <a:lstStyle/>
          <a:p>
            <a:r>
              <a:rPr lang="en-US" dirty="0" smtClean="0"/>
              <a:t>Malware IR Process</a:t>
            </a:r>
            <a:endParaRPr lang="en-US" dirty="0" smtClean="0"/>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graphicFrame>
        <p:nvGraphicFramePr>
          <p:cNvPr id="6" name="Diagram 5"/>
          <p:cNvGraphicFramePr/>
          <p:nvPr/>
        </p:nvGraphicFramePr>
        <p:xfrm>
          <a:off x="323528" y="1628800"/>
          <a:ext cx="8532440" cy="41764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a:t>Malware IR Process</a:t>
            </a:r>
            <a:endParaRPr lang="en-US" dirty="0" smtClean="0"/>
          </a:p>
        </p:txBody>
      </p:sp>
      <p:sp>
        <p:nvSpPr>
          <p:cNvPr id="17410" name="Rectangle 3"/>
          <p:cNvSpPr>
            <a:spLocks noGrp="1" noChangeArrowheads="1"/>
          </p:cNvSpPr>
          <p:nvPr>
            <p:ph type="body" idx="1"/>
          </p:nvPr>
        </p:nvSpPr>
        <p:spPr>
          <a:xfrm>
            <a:off x="539750" y="1556568"/>
            <a:ext cx="7993063" cy="4320704"/>
          </a:xfrm>
        </p:spPr>
        <p:txBody>
          <a:bodyPr/>
          <a:lstStyle/>
          <a:p>
            <a:r>
              <a:rPr lang="en-US" dirty="0" smtClean="0"/>
              <a:t>Malware IR cycle</a:t>
            </a:r>
          </a:p>
          <a:p>
            <a:pPr lvl="1"/>
            <a:r>
              <a:rPr lang="en-US" dirty="0" smtClean="0"/>
              <a:t>More so lends itself to outbreaks</a:t>
            </a:r>
          </a:p>
          <a:p>
            <a:r>
              <a:rPr lang="en-CA" dirty="0" smtClean="0"/>
              <a:t>End user - awareness</a:t>
            </a:r>
          </a:p>
          <a:p>
            <a:r>
              <a:rPr lang="en-CA" dirty="0" smtClean="0"/>
              <a:t>Service Desk, PC Support</a:t>
            </a:r>
          </a:p>
          <a:p>
            <a:r>
              <a:rPr lang="en-US" dirty="0" smtClean="0"/>
              <a:t>Networking – flows</a:t>
            </a:r>
          </a:p>
          <a:p>
            <a:pPr lvl="1"/>
            <a:r>
              <a:rPr lang="en-US" dirty="0" smtClean="0"/>
              <a:t>Cacti</a:t>
            </a:r>
          </a:p>
          <a:p>
            <a:r>
              <a:rPr lang="en-US" dirty="0" smtClean="0"/>
              <a:t>More generally, </a:t>
            </a:r>
            <a:r>
              <a:rPr lang="en-US" dirty="0" err="1" smtClean="0"/>
              <a:t>ePO</a:t>
            </a:r>
            <a:r>
              <a:rPr lang="en-US" dirty="0" smtClean="0"/>
              <a:t> reporting</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e-Policy Orchestrator</a:t>
            </a:r>
          </a:p>
        </p:txBody>
      </p:sp>
      <p:sp>
        <p:nvSpPr>
          <p:cNvPr id="17410" name="Rectangle 3"/>
          <p:cNvSpPr>
            <a:spLocks noGrp="1" noChangeArrowheads="1"/>
          </p:cNvSpPr>
          <p:nvPr>
            <p:ph type="body" idx="1"/>
          </p:nvPr>
        </p:nvSpPr>
        <p:spPr>
          <a:xfrm>
            <a:off x="539750" y="1556568"/>
            <a:ext cx="7993063" cy="4320704"/>
          </a:xfrm>
        </p:spPr>
        <p:txBody>
          <a:bodyPr/>
          <a:lstStyle/>
          <a:p>
            <a:r>
              <a:rPr lang="en-US" dirty="0" smtClean="0"/>
              <a:t>McAfee’s centralized management and reporting console</a:t>
            </a:r>
          </a:p>
          <a:p>
            <a:r>
              <a:rPr lang="en-US" dirty="0" smtClean="0"/>
              <a:t>Not previously utilized to its full potential</a:t>
            </a:r>
          </a:p>
          <a:p>
            <a:r>
              <a:rPr lang="en-US" dirty="0" smtClean="0"/>
              <a:t>Resource hungry</a:t>
            </a:r>
          </a:p>
          <a:p>
            <a:r>
              <a:rPr lang="en-US" dirty="0" smtClean="0"/>
              <a:t>Customized reporting takes time</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e-Policy Orchestrator</a:t>
            </a:r>
          </a:p>
        </p:txBody>
      </p:sp>
      <p:sp>
        <p:nvSpPr>
          <p:cNvPr id="17410" name="Rectangle 3"/>
          <p:cNvSpPr>
            <a:spLocks noGrp="1" noChangeArrowheads="1"/>
          </p:cNvSpPr>
          <p:nvPr>
            <p:ph type="body" idx="1"/>
          </p:nvPr>
        </p:nvSpPr>
        <p:spPr>
          <a:xfrm>
            <a:off x="539750" y="1556568"/>
            <a:ext cx="7993063" cy="4320704"/>
          </a:xfrm>
        </p:spPr>
        <p:txBody>
          <a:bodyPr/>
          <a:lstStyle/>
          <a:p>
            <a:r>
              <a:rPr lang="en-US" sz="2800" dirty="0" smtClean="0"/>
              <a:t>With Zeus as our impetus…</a:t>
            </a:r>
          </a:p>
          <a:p>
            <a:r>
              <a:rPr lang="en-US" sz="2800" dirty="0" smtClean="0"/>
              <a:t>Now have daily reports re all detections</a:t>
            </a:r>
          </a:p>
          <a:p>
            <a:pPr lvl="1"/>
            <a:r>
              <a:rPr lang="en-US" sz="2400" dirty="0" smtClean="0"/>
              <a:t>signature-based and heuristic</a:t>
            </a:r>
          </a:p>
          <a:p>
            <a:pPr lvl="1"/>
            <a:r>
              <a:rPr lang="en-US" sz="2400" dirty="0" smtClean="0"/>
              <a:t>real-time and scheduled scans</a:t>
            </a:r>
          </a:p>
          <a:p>
            <a:r>
              <a:rPr lang="en-US" sz="2800" dirty="0" smtClean="0"/>
              <a:t>Specialized </a:t>
            </a:r>
            <a:r>
              <a:rPr lang="en-US" sz="2800" i="1" dirty="0" smtClean="0"/>
              <a:t>removable media</a:t>
            </a:r>
            <a:r>
              <a:rPr lang="en-US" sz="2800" dirty="0" smtClean="0"/>
              <a:t> and </a:t>
            </a:r>
            <a:r>
              <a:rPr lang="en-US" sz="2800" i="1" dirty="0" smtClean="0"/>
              <a:t>no fly list</a:t>
            </a:r>
            <a:r>
              <a:rPr lang="en-US" sz="2800" dirty="0" smtClean="0"/>
              <a:t> reports</a:t>
            </a:r>
          </a:p>
          <a:p>
            <a:r>
              <a:rPr lang="en-US" sz="2800" dirty="0" smtClean="0"/>
              <a:t>Much greater facility with ad hoc reporting</a:t>
            </a:r>
            <a:endParaRPr lang="en-US" dirty="0" smtClean="0"/>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Emerging Threats</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
        <p:nvSpPr>
          <p:cNvPr id="9" name="Content Placeholder 8"/>
          <p:cNvSpPr>
            <a:spLocks noGrp="1"/>
          </p:cNvSpPr>
          <p:nvPr>
            <p:ph idx="1"/>
          </p:nvPr>
        </p:nvSpPr>
        <p:spPr/>
        <p:txBody>
          <a:bodyPr/>
          <a:lstStyle/>
          <a:p>
            <a:endParaRPr lang="en-CA" dirty="0"/>
          </a:p>
        </p:txBody>
      </p:sp>
      <p:pic>
        <p:nvPicPr>
          <p:cNvPr id="6" name="Content Placeholder 7" descr="managed_scan20110210_pres.png"/>
          <p:cNvPicPr>
            <a:picLocks noChangeAspect="1"/>
          </p:cNvPicPr>
          <p:nvPr/>
        </p:nvPicPr>
        <p:blipFill>
          <a:blip r:embed="rId4" cstate="print"/>
          <a:srcRect/>
          <a:stretch>
            <a:fillRect/>
          </a:stretch>
        </p:blipFill>
        <p:spPr>
          <a:xfrm>
            <a:off x="468313" y="1586508"/>
            <a:ext cx="8226425" cy="47228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Dashboard-style reports</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323850" y="1433537"/>
            <a:ext cx="8388350" cy="4803775"/>
          </a:xfrm>
          <a:prstGeom prst="rect">
            <a:avLst/>
          </a:prstGeom>
          <a:noFill/>
          <a:ln w="9525">
            <a:noFill/>
            <a:miter lim="800000"/>
            <a:headEnd/>
            <a:tailEnd/>
          </a:ln>
        </p:spPr>
      </p:pic>
      <p:sp>
        <p:nvSpPr>
          <p:cNvPr id="9" name="Content Placeholder 8"/>
          <p:cNvSpPr>
            <a:spLocks noGrp="1"/>
          </p:cNvSpPr>
          <p:nvPr>
            <p:ph idx="1"/>
          </p:nvPr>
        </p:nvSpPr>
        <p:spPr/>
        <p:txBody>
          <a:bodyPr/>
          <a:lstStyle/>
          <a:p>
            <a:endParaRPr lang="en-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Identification</a:t>
            </a:r>
          </a:p>
        </p:txBody>
      </p:sp>
      <p:sp>
        <p:nvSpPr>
          <p:cNvPr id="17410" name="Rectangle 3"/>
          <p:cNvSpPr>
            <a:spLocks noGrp="1" noChangeArrowheads="1"/>
          </p:cNvSpPr>
          <p:nvPr>
            <p:ph type="body" idx="1"/>
          </p:nvPr>
        </p:nvSpPr>
        <p:spPr>
          <a:xfrm>
            <a:off x="539750" y="1556568"/>
            <a:ext cx="7993063" cy="4320704"/>
          </a:xfrm>
        </p:spPr>
        <p:txBody>
          <a:bodyPr/>
          <a:lstStyle/>
          <a:p>
            <a:r>
              <a:rPr lang="en-US" dirty="0" smtClean="0"/>
              <a:t>Service Desk</a:t>
            </a:r>
          </a:p>
          <a:p>
            <a:pPr lvl="1"/>
            <a:r>
              <a:rPr lang="en-US" dirty="0" smtClean="0"/>
              <a:t>Gathers as much information as possible to allow other groups to respond appropriately</a:t>
            </a:r>
          </a:p>
          <a:p>
            <a:pPr lvl="2"/>
            <a:r>
              <a:rPr lang="en-US" dirty="0" smtClean="0"/>
              <a:t>Infected computer moved to quarantined network</a:t>
            </a:r>
          </a:p>
          <a:p>
            <a:pPr lvl="2"/>
            <a:r>
              <a:rPr lang="en-US" dirty="0" smtClean="0"/>
              <a:t>Enquire about data/access on infected computer</a:t>
            </a:r>
          </a:p>
          <a:p>
            <a:pPr lvl="2"/>
            <a:r>
              <a:rPr lang="en-US" dirty="0" smtClean="0"/>
              <a:t>Network details gathered from Networking</a:t>
            </a:r>
          </a:p>
          <a:p>
            <a:pPr lvl="2"/>
            <a:r>
              <a:rPr lang="en-US" dirty="0" smtClean="0"/>
              <a:t>Initial </a:t>
            </a:r>
            <a:r>
              <a:rPr lang="en-US" dirty="0" err="1" smtClean="0"/>
              <a:t>ePO</a:t>
            </a:r>
            <a:r>
              <a:rPr lang="en-US" dirty="0" smtClean="0"/>
              <a:t> report generated</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Assessment</a:t>
            </a:r>
            <a:endParaRPr lang="en-US" dirty="0" smtClean="0"/>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lstStyle/>
          <a:p>
            <a:pPr eaLnBrk="1" hangingPunct="1"/>
            <a:r>
              <a:rPr lang="en-US" dirty="0" smtClean="0"/>
              <a:t>IT Security Group (ITSG) Triage</a:t>
            </a:r>
          </a:p>
          <a:p>
            <a:pPr lvl="1" eaLnBrk="1" hangingPunct="1"/>
            <a:r>
              <a:rPr lang="en-US" dirty="0" smtClean="0"/>
              <a:t>Based on information gathered by the Service Desk ITSG classifies incident based on threat and possible PII exposure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eaLnBrk="1" hangingPunct="1"/>
            <a:r>
              <a:rPr lang="en-US" dirty="0" smtClean="0"/>
              <a:t>Classification determines response</a:t>
            </a:r>
          </a:p>
        </p:txBody>
      </p:sp>
      <p:graphicFrame>
        <p:nvGraphicFramePr>
          <p:cNvPr id="8" name="Diagram 7"/>
          <p:cNvGraphicFramePr/>
          <p:nvPr/>
        </p:nvGraphicFramePr>
        <p:xfrm>
          <a:off x="1709277" y="2636912"/>
          <a:ext cx="5654147" cy="3450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Historically</a:t>
            </a:r>
            <a:endParaRPr lang="en-CA" dirty="0"/>
          </a:p>
        </p:txBody>
      </p:sp>
      <p:sp>
        <p:nvSpPr>
          <p:cNvPr id="3" name="Content Placeholder 2"/>
          <p:cNvSpPr>
            <a:spLocks noGrp="1"/>
          </p:cNvSpPr>
          <p:nvPr>
            <p:ph idx="1"/>
          </p:nvPr>
        </p:nvSpPr>
        <p:spPr/>
        <p:txBody>
          <a:bodyPr/>
          <a:lstStyle/>
          <a:p>
            <a:r>
              <a:rPr lang="en-US" dirty="0" smtClean="0"/>
              <a:t>Malware more of a nuisance than anything</a:t>
            </a:r>
          </a:p>
          <a:p>
            <a:r>
              <a:rPr lang="en-US" dirty="0" smtClean="0"/>
              <a:t>AV deployed with default policy, left to do its job</a:t>
            </a:r>
          </a:p>
          <a:p>
            <a:r>
              <a:rPr lang="en-US" dirty="0" smtClean="0"/>
              <a:t>Large scale outbreaks occasionally occurred, but not often</a:t>
            </a:r>
          </a:p>
          <a:p>
            <a:r>
              <a:rPr lang="en-US" dirty="0" smtClean="0"/>
              <a:t>Boxes that could not be disinfected were flattened and put back into service ASAP</a:t>
            </a:r>
            <a:endParaRPr lang="en-CA" dirty="0" smtClean="0"/>
          </a:p>
          <a:p>
            <a:endParaRPr lang="en-CA" dirty="0"/>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Assessment</a:t>
            </a:r>
            <a:endParaRPr lang="en-US" dirty="0" smtClean="0"/>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lstStyle/>
          <a:p>
            <a:r>
              <a:rPr lang="en-US" dirty="0"/>
              <a:t>Critical – PII and unknown or known high risk malware involved</a:t>
            </a:r>
          </a:p>
          <a:p>
            <a:r>
              <a:rPr lang="en-US" dirty="0"/>
              <a:t>High – No PII but unknown or </a:t>
            </a:r>
            <a:r>
              <a:rPr lang="en-US" dirty="0" err="1"/>
              <a:t>uncleanable</a:t>
            </a:r>
            <a:r>
              <a:rPr lang="en-US" dirty="0"/>
              <a:t> malware involved</a:t>
            </a:r>
          </a:p>
          <a:p>
            <a:r>
              <a:rPr lang="en-US" dirty="0"/>
              <a:t>Medium – No PII, known cleanable malware involved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Investigation</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lstStyle/>
          <a:p>
            <a:r>
              <a:rPr lang="en-US" dirty="0" smtClean="0"/>
              <a:t>Critical and High Incidents</a:t>
            </a:r>
          </a:p>
          <a:p>
            <a:pPr lvl="1"/>
            <a:r>
              <a:rPr lang="en-US" dirty="0" smtClean="0"/>
              <a:t>Computer retrieved for further examination</a:t>
            </a:r>
          </a:p>
          <a:p>
            <a:pPr lvl="1"/>
            <a:r>
              <a:rPr lang="en-US" dirty="0" smtClean="0"/>
              <a:t>Critical incidents have a forensic backup</a:t>
            </a:r>
          </a:p>
          <a:p>
            <a:pPr lvl="1"/>
            <a:r>
              <a:rPr lang="en-US" dirty="0" smtClean="0"/>
              <a:t>ITSG completes in-depth analysis</a:t>
            </a:r>
          </a:p>
          <a:p>
            <a:pPr lvl="2"/>
            <a:r>
              <a:rPr lang="en-US" dirty="0" smtClean="0"/>
              <a:t>Identifies suspect files, attack vector</a:t>
            </a:r>
          </a:p>
          <a:p>
            <a:pPr lvl="2"/>
            <a:r>
              <a:rPr lang="en-US" dirty="0" smtClean="0"/>
              <a:t>Suspect files provided to McAfee</a:t>
            </a:r>
          </a:p>
          <a:p>
            <a:pPr lvl="2"/>
            <a:r>
              <a:rPr lang="en-US" dirty="0" smtClean="0"/>
              <a:t>Estimates risk of PII or financial loss</a:t>
            </a:r>
          </a:p>
          <a:p>
            <a:pPr lvl="2"/>
            <a:r>
              <a:rPr lang="en-US" dirty="0" smtClean="0"/>
              <a:t>Communicates with department head and privacy office if significant breach suspected</a:t>
            </a:r>
            <a:endParaRPr lang="en-CA" dirty="0" smtClean="0"/>
          </a:p>
        </p:txBody>
      </p:sp>
    </p:spTree>
    <p:extLst>
      <p:ext uri="{BB962C8B-B14F-4D97-AF65-F5344CB8AC3E}">
        <p14:creationId xmlns:p14="http://schemas.microsoft.com/office/powerpoint/2010/main" val="2055190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Investigation</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lstStyle/>
          <a:p>
            <a:r>
              <a:rPr lang="en-US" dirty="0" smtClean="0"/>
              <a:t>Medium Incidents</a:t>
            </a:r>
          </a:p>
          <a:p>
            <a:pPr lvl="1"/>
            <a:r>
              <a:rPr lang="en-US" dirty="0" smtClean="0"/>
              <a:t>Onsite visit by PC support, who conduct additional scans and gather log data</a:t>
            </a:r>
          </a:p>
          <a:p>
            <a:pPr lvl="1"/>
            <a:r>
              <a:rPr lang="en-US" dirty="0" smtClean="0"/>
              <a:t>Data collected is added to the incident log and assigned to ITSG for review, possible further instructions</a:t>
            </a:r>
            <a:endParaRPr lang="en-CA"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It’s Butters</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lstStyle/>
          <a:p>
            <a:r>
              <a:rPr lang="en-US" dirty="0" smtClean="0"/>
              <a:t>Butters is a Linux server developed for handling onsite visits and backups</a:t>
            </a:r>
          </a:p>
          <a:p>
            <a:pPr lvl="1"/>
            <a:r>
              <a:rPr lang="en-US" dirty="0" smtClean="0"/>
              <a:t>Infected computers are placed in </a:t>
            </a:r>
            <a:br>
              <a:rPr lang="en-US" dirty="0" smtClean="0"/>
            </a:br>
            <a:r>
              <a:rPr lang="en-US" dirty="0" smtClean="0"/>
              <a:t>quarantine VLAN 666 with Butters </a:t>
            </a:r>
          </a:p>
          <a:p>
            <a:pPr lvl="1"/>
            <a:r>
              <a:rPr lang="en-US" dirty="0" smtClean="0"/>
              <a:t>Allows PC support to connect to the </a:t>
            </a:r>
            <a:br>
              <a:rPr lang="en-US" dirty="0" smtClean="0"/>
            </a:br>
            <a:r>
              <a:rPr lang="en-US" dirty="0" smtClean="0"/>
              <a:t>server to retrieve tools and upload </a:t>
            </a:r>
            <a:br>
              <a:rPr lang="en-US" dirty="0" smtClean="0"/>
            </a:br>
            <a:r>
              <a:rPr lang="en-US" dirty="0" smtClean="0"/>
              <a:t>logs and quarantine files</a:t>
            </a:r>
          </a:p>
          <a:p>
            <a:pPr lvl="2"/>
            <a:r>
              <a:rPr lang="en-CA" dirty="0" smtClean="0"/>
              <a:t>Eliminates </a:t>
            </a:r>
            <a:r>
              <a:rPr lang="en-CA" dirty="0"/>
              <a:t>USB risk</a:t>
            </a:r>
          </a:p>
          <a:p>
            <a:pPr lvl="2"/>
            <a:r>
              <a:rPr lang="en-CA" dirty="0"/>
              <a:t>Automatically pulls down latest definitions</a:t>
            </a:r>
          </a:p>
        </p:txBody>
      </p:sp>
      <p:pic>
        <p:nvPicPr>
          <p:cNvPr id="5" name="Content Placeholder 3" descr="ButtersStotch.png"/>
          <p:cNvPicPr>
            <a:picLocks noChangeAspect="1"/>
          </p:cNvPicPr>
          <p:nvPr/>
        </p:nvPicPr>
        <p:blipFill>
          <a:blip r:embed="rId3" cstate="print"/>
          <a:srcRect/>
          <a:stretch>
            <a:fillRect/>
          </a:stretch>
        </p:blipFill>
        <p:spPr bwMode="auto">
          <a:xfrm>
            <a:off x="6974209" y="2636912"/>
            <a:ext cx="1846263" cy="2806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Clean/Rebuild</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lnSpcReduction="10000"/>
          </a:bodyPr>
          <a:lstStyle/>
          <a:p>
            <a:r>
              <a:rPr lang="en-US" dirty="0" smtClean="0"/>
              <a:t>Based on ITSG’s determination the infected computer will either be </a:t>
            </a:r>
          </a:p>
          <a:p>
            <a:pPr lvl="1"/>
            <a:r>
              <a:rPr lang="en-US" dirty="0" smtClean="0"/>
              <a:t>Cleaned and hardened </a:t>
            </a:r>
          </a:p>
          <a:p>
            <a:pPr lvl="1"/>
            <a:r>
              <a:rPr lang="en-US" dirty="0" smtClean="0"/>
              <a:t>Backed up and rebuilt from scratch</a:t>
            </a:r>
          </a:p>
          <a:p>
            <a:r>
              <a:rPr lang="en-US" dirty="0" smtClean="0"/>
              <a:t>Standard backup and restore procedure modified for malware response</a:t>
            </a:r>
          </a:p>
          <a:p>
            <a:pPr lvl="1"/>
            <a:r>
              <a:rPr lang="en-US" dirty="0" smtClean="0"/>
              <a:t>No wholesale restores</a:t>
            </a:r>
          </a:p>
          <a:p>
            <a:pPr lvl="1"/>
            <a:r>
              <a:rPr lang="en-US" dirty="0" smtClean="0"/>
              <a:t>PC support works with client to identify files that can be safely restored</a:t>
            </a:r>
            <a:endParaRPr lang="en-CA"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Resolution</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r>
              <a:rPr lang="en-US" dirty="0" smtClean="0"/>
              <a:t>ITSG reviews the incident and if everything is in order the computer is returned and/or networking restored</a:t>
            </a:r>
          </a:p>
          <a:p>
            <a:r>
              <a:rPr lang="en-US" dirty="0" smtClean="0"/>
              <a:t>Service Desk follows up with client to ensure everything OK</a:t>
            </a:r>
          </a:p>
          <a:p>
            <a:r>
              <a:rPr lang="en-US" dirty="0" smtClean="0"/>
              <a:t>One week following the return of the computer a follow-up </a:t>
            </a:r>
            <a:r>
              <a:rPr lang="en-US" dirty="0" err="1" smtClean="0"/>
              <a:t>ePO</a:t>
            </a:r>
            <a:r>
              <a:rPr lang="en-US" dirty="0" smtClean="0"/>
              <a:t> report is generated and reviewed by ITSG</a:t>
            </a:r>
            <a:endParaRPr lang="en-CA"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New Technologies</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r>
              <a:rPr lang="en-US" dirty="0" smtClean="0"/>
              <a:t>New technologies implemented</a:t>
            </a:r>
          </a:p>
          <a:p>
            <a:pPr lvl="1"/>
            <a:r>
              <a:rPr lang="en-US" dirty="0" smtClean="0"/>
              <a:t>Windows Deployment Server to allow rapid rebuilds with consistent configuration</a:t>
            </a:r>
          </a:p>
          <a:p>
            <a:pPr lvl="1"/>
            <a:r>
              <a:rPr lang="en-US" dirty="0" smtClean="0"/>
              <a:t>Forensic imaging (where required)</a:t>
            </a:r>
          </a:p>
          <a:p>
            <a:pPr lvl="2"/>
            <a:r>
              <a:rPr lang="en-US" dirty="0" err="1" smtClean="0"/>
              <a:t>Clonezilla</a:t>
            </a:r>
            <a:endParaRPr lang="en-US" dirty="0" smtClean="0"/>
          </a:p>
          <a:p>
            <a:pPr lvl="1"/>
            <a:r>
              <a:rPr lang="en-US" dirty="0" smtClean="0"/>
              <a:t>McAfee for Linux </a:t>
            </a:r>
          </a:p>
          <a:p>
            <a:pPr lvl="2"/>
            <a:r>
              <a:rPr lang="en-US" dirty="0" smtClean="0"/>
              <a:t>Used to screen files before restoring</a:t>
            </a:r>
          </a:p>
          <a:p>
            <a:pPr lvl="2"/>
            <a:r>
              <a:rPr lang="en-US" dirty="0" smtClean="0"/>
              <a:t>Removable media scanning stations</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McAfee Site Advisor</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lnSpcReduction="10000"/>
          </a:bodyPr>
          <a:lstStyle/>
          <a:p>
            <a:r>
              <a:rPr lang="en-US" dirty="0" err="1" smtClean="0"/>
              <a:t>SiteAdvisor</a:t>
            </a:r>
            <a:r>
              <a:rPr lang="en-US" dirty="0" smtClean="0"/>
              <a:t> was available to us in EPO </a:t>
            </a:r>
          </a:p>
          <a:p>
            <a:pPr lvl="1"/>
            <a:r>
              <a:rPr lang="en-US" dirty="0" smtClean="0"/>
              <a:t>Adds toolbar to a users browser and advises using content ratings.</a:t>
            </a:r>
          </a:p>
          <a:p>
            <a:pPr lvl="1"/>
            <a:r>
              <a:rPr lang="en-US" dirty="0" smtClean="0"/>
              <a:t>Provides warning page on high risk or sites with browser exploits, user can decide whether to continue</a:t>
            </a:r>
          </a:p>
          <a:p>
            <a:pPr lvl="1"/>
            <a:r>
              <a:rPr lang="en-US" dirty="0" smtClean="0"/>
              <a:t>Lots of reporting and can help determine sources of malware infections,</a:t>
            </a:r>
          </a:p>
          <a:p>
            <a:pPr lvl="2"/>
            <a:r>
              <a:rPr lang="en-US" dirty="0" smtClean="0"/>
              <a:t>For example, many people clicking the same link in a spam email</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McAfee Site Advisor</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endParaRPr lang="en-US" dirty="0" smtClean="0"/>
          </a:p>
        </p:txBody>
      </p:sp>
      <p:pic>
        <p:nvPicPr>
          <p:cNvPr id="1027" name="Picture 3"/>
          <p:cNvPicPr>
            <a:picLocks noChangeAspect="1" noChangeArrowheads="1"/>
          </p:cNvPicPr>
          <p:nvPr/>
        </p:nvPicPr>
        <p:blipFill>
          <a:blip r:embed="rId3" cstate="print"/>
          <a:srcRect/>
          <a:stretch>
            <a:fillRect/>
          </a:stretch>
        </p:blipFill>
        <p:spPr bwMode="auto">
          <a:xfrm>
            <a:off x="0" y="1196752"/>
            <a:ext cx="7951650" cy="256299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935088" y="3743335"/>
            <a:ext cx="8208912" cy="31146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Network Filtering</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r>
              <a:rPr lang="en-US" dirty="0" smtClean="0"/>
              <a:t>Anti-</a:t>
            </a:r>
            <a:r>
              <a:rPr lang="en-US" dirty="0" err="1" smtClean="0"/>
              <a:t>Botnet</a:t>
            </a:r>
            <a:r>
              <a:rPr lang="en-US" dirty="0" smtClean="0"/>
              <a:t> Filter</a:t>
            </a:r>
          </a:p>
          <a:p>
            <a:pPr lvl="1"/>
            <a:r>
              <a:rPr lang="en-US" dirty="0" smtClean="0"/>
              <a:t>Cisco ASA Firewall Add-on</a:t>
            </a:r>
          </a:p>
          <a:p>
            <a:pPr lvl="2"/>
            <a:r>
              <a:rPr lang="en-US" dirty="0" smtClean="0"/>
              <a:t>DNS-like lookups against blacklist</a:t>
            </a:r>
          </a:p>
          <a:p>
            <a:pPr lvl="2"/>
            <a:r>
              <a:rPr lang="en-US" dirty="0" smtClean="0"/>
              <a:t>Relatively inexpensive </a:t>
            </a:r>
          </a:p>
          <a:p>
            <a:pPr lvl="2"/>
            <a:r>
              <a:rPr lang="en-US" dirty="0" smtClean="0"/>
              <a:t>Detects/Blocks malicious connections</a:t>
            </a:r>
          </a:p>
          <a:p>
            <a:pPr lvl="2"/>
            <a:r>
              <a:rPr lang="en-US" dirty="0" smtClean="0"/>
              <a:t>Reporting leaves something to be desired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rld_malware_activity.jpg"/>
          <p:cNvPicPr>
            <a:picLocks noGrp="1" noChangeAspect="1"/>
          </p:cNvPicPr>
          <p:nvPr>
            <p:ph idx="1"/>
          </p:nvPr>
        </p:nvPicPr>
        <p:blipFill>
          <a:blip r:embed="rId4" cstate="print"/>
          <a:stretch>
            <a:fillRect/>
          </a:stretch>
        </p:blipFill>
        <p:spPr>
          <a:xfrm>
            <a:off x="0" y="0"/>
            <a:ext cx="14346832" cy="7173416"/>
          </a:xfrm>
        </p:spPr>
      </p:pic>
      <p:sp>
        <p:nvSpPr>
          <p:cNvPr id="7" name="TextBox 6"/>
          <p:cNvSpPr txBox="1"/>
          <p:nvPr/>
        </p:nvSpPr>
        <p:spPr>
          <a:xfrm>
            <a:off x="251520" y="2815768"/>
            <a:ext cx="3347864" cy="1477328"/>
          </a:xfrm>
          <a:prstGeom prst="rect">
            <a:avLst/>
          </a:prstGeom>
          <a:no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Q1 we have received an average of 195,463 files to analyze every day, 37.4% of which were new threats.</a:t>
            </a:r>
          </a:p>
          <a:p>
            <a:pPr algn="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PandaLabs</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4283968" y="4826675"/>
            <a:ext cx="4860032" cy="1200329"/>
          </a:xfrm>
          <a:prstGeom prst="rect">
            <a:avLst/>
          </a:prstGeom>
          <a:no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More than 20 million new pieces of malware appearing in 2010 means that we identify nearly 55,000 malware threats every day. </a:t>
            </a:r>
          </a:p>
          <a:p>
            <a:pPr algn="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--McAfee</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5148064" y="2420888"/>
            <a:ext cx="3347864" cy="1200329"/>
          </a:xfrm>
          <a:prstGeom prst="rect">
            <a:avLst/>
          </a:prstGeom>
          <a:no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1.4 seconds of every day, a new malware sample arrives. </a:t>
            </a:r>
          </a:p>
          <a:p>
            <a:pPr algn="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Sophos</a:t>
            </a:r>
            <a:endParaRPr lang="en-C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triped Right Arrow 12"/>
          <p:cNvSpPr/>
          <p:nvPr/>
        </p:nvSpPr>
        <p:spPr>
          <a:xfrm rot="8431682">
            <a:off x="4959619" y="-877758"/>
            <a:ext cx="1032043" cy="230480"/>
          </a:xfrm>
          <a:prstGeom prst="strip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1146 -0.06088 L 0.01146 0.30347 " pathEditMode="relative" rAng="0" ptsTypes="AA">
                                      <p:cBhvr>
                                        <p:cTn id="6" dur="2000" fill="hold"/>
                                        <p:tgtEl>
                                          <p:spTgt spid="13"/>
                                        </p:tgtEl>
                                        <p:attrNameLst>
                                          <p:attrName>ppt_x</p:attrName>
                                          <p:attrName>ppt_y</p:attrName>
                                        </p:attrNameLst>
                                      </p:cBhvr>
                                      <p:rCtr x="0" y="1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Network Filtering</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900113" y="1557338"/>
            <a:ext cx="7488237" cy="40814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Milestones</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r>
              <a:rPr lang="en-US" dirty="0" smtClean="0"/>
              <a:t>500+ virus incidents handled since Zeus</a:t>
            </a:r>
          </a:p>
          <a:p>
            <a:r>
              <a:rPr lang="en-US" dirty="0" smtClean="0"/>
              <a:t>100+ samples sent to McAfee, resulting in dozens of new signatures</a:t>
            </a:r>
          </a:p>
          <a:p>
            <a:r>
              <a:rPr lang="en-US" dirty="0" smtClean="0"/>
              <a:t>Rapid response - detection to action now typically less than 4 hrs</a:t>
            </a:r>
          </a:p>
          <a:p>
            <a:r>
              <a:rPr lang="en-US" dirty="0" smtClean="0"/>
              <a:t>Resolution time gone from [worst case scenario] weeks to [worst case scenario] </a:t>
            </a:r>
            <a:br>
              <a:rPr lang="en-US" dirty="0" smtClean="0"/>
            </a:br>
            <a:r>
              <a:rPr lang="en-US" dirty="0" smtClean="0"/>
              <a:t>&lt; 5 days; typically 2-3 days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1391" y="1196752"/>
            <a:ext cx="9191903" cy="5523135"/>
          </a:xfrm>
          <a:prstGeom prst="rect">
            <a:avLst/>
          </a:prstGeom>
          <a:noFill/>
          <a:ln w="9525">
            <a:noFill/>
            <a:miter lim="800000"/>
            <a:headEnd/>
            <a:tailEnd/>
          </a:ln>
        </p:spPr>
      </p:pic>
      <p:sp>
        <p:nvSpPr>
          <p:cNvPr id="17409" name="Rectangle 2"/>
          <p:cNvSpPr>
            <a:spLocks noGrp="1" noChangeArrowheads="1"/>
          </p:cNvSpPr>
          <p:nvPr>
            <p:ph type="title"/>
          </p:nvPr>
        </p:nvSpPr>
        <p:spPr>
          <a:xfrm>
            <a:off x="179512" y="188640"/>
            <a:ext cx="8784976" cy="1143000"/>
          </a:xfrm>
        </p:spPr>
        <p:txBody>
          <a:bodyPr/>
          <a:lstStyle/>
          <a:p>
            <a:r>
              <a:rPr lang="en-US" dirty="0" smtClean="0"/>
              <a:t>One Year of Malware</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
        <p:nvSpPr>
          <p:cNvPr id="16" name="Line Callout 1 15"/>
          <p:cNvSpPr/>
          <p:nvPr/>
        </p:nvSpPr>
        <p:spPr>
          <a:xfrm>
            <a:off x="2987824" y="1628800"/>
            <a:ext cx="3024336" cy="288032"/>
          </a:xfrm>
          <a:prstGeom prst="borderCallout1">
            <a:avLst>
              <a:gd name="adj1" fmla="val 55126"/>
              <a:gd name="adj2" fmla="val -1089"/>
              <a:gd name="adj3" fmla="val 677984"/>
              <a:gd name="adj4" fmla="val -162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First Full Scans with Artemis</a:t>
            </a:r>
            <a:endParaRPr lang="en-CA" dirty="0"/>
          </a:p>
        </p:txBody>
      </p:sp>
      <p:sp>
        <p:nvSpPr>
          <p:cNvPr id="17" name="Line Callout 1 16"/>
          <p:cNvSpPr/>
          <p:nvPr/>
        </p:nvSpPr>
        <p:spPr>
          <a:xfrm>
            <a:off x="2987824" y="1628800"/>
            <a:ext cx="3024336" cy="288032"/>
          </a:xfrm>
          <a:prstGeom prst="borderCallout1">
            <a:avLst>
              <a:gd name="adj1" fmla="val 55126"/>
              <a:gd name="adj2" fmla="val -459"/>
              <a:gd name="adj3" fmla="val -59460"/>
              <a:gd name="adj4" fmla="val -323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First Full Scans with Artemis</a:t>
            </a:r>
            <a:endParaRPr lang="en-CA" dirty="0"/>
          </a:p>
        </p:txBody>
      </p:sp>
      <p:sp>
        <p:nvSpPr>
          <p:cNvPr id="18" name="Line Callout 1 17"/>
          <p:cNvSpPr/>
          <p:nvPr/>
        </p:nvSpPr>
        <p:spPr>
          <a:xfrm>
            <a:off x="3491880" y="2204864"/>
            <a:ext cx="2160240" cy="288032"/>
          </a:xfrm>
          <a:prstGeom prst="borderCallout1">
            <a:avLst>
              <a:gd name="adj1" fmla="val 41898"/>
              <a:gd name="adj2" fmla="val -1089"/>
              <a:gd name="adj3" fmla="val 770579"/>
              <a:gd name="adj4" fmla="val 19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File-infector Viruses</a:t>
            </a:r>
            <a:endParaRPr lang="en-CA" dirty="0"/>
          </a:p>
        </p:txBody>
      </p:sp>
      <p:sp>
        <p:nvSpPr>
          <p:cNvPr id="19" name="Line Callout 1 18"/>
          <p:cNvSpPr/>
          <p:nvPr/>
        </p:nvSpPr>
        <p:spPr>
          <a:xfrm>
            <a:off x="5148064" y="2708920"/>
            <a:ext cx="1368152" cy="288032"/>
          </a:xfrm>
          <a:prstGeom prst="borderCallout1">
            <a:avLst>
              <a:gd name="adj1" fmla="val 41898"/>
              <a:gd name="adj2" fmla="val -1089"/>
              <a:gd name="adj3" fmla="val 112501"/>
              <a:gd name="adj4" fmla="val -258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File-infector Viruses</a:t>
            </a:r>
            <a:endParaRPr lang="en-CA" dirty="0"/>
          </a:p>
        </p:txBody>
      </p:sp>
      <p:sp>
        <p:nvSpPr>
          <p:cNvPr id="20" name="Line Callout 1 19"/>
          <p:cNvSpPr/>
          <p:nvPr/>
        </p:nvSpPr>
        <p:spPr>
          <a:xfrm>
            <a:off x="5148064" y="2708920"/>
            <a:ext cx="1368152" cy="288032"/>
          </a:xfrm>
          <a:prstGeom prst="borderCallout1">
            <a:avLst>
              <a:gd name="adj1" fmla="val 91503"/>
              <a:gd name="adj2" fmla="val 5873"/>
              <a:gd name="adj3" fmla="val 380361"/>
              <a:gd name="adj4" fmla="val -28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Java Exploits</a:t>
            </a:r>
            <a:endParaRPr lang="en-CA" dirty="0"/>
          </a:p>
        </p:txBody>
      </p:sp>
      <p:sp>
        <p:nvSpPr>
          <p:cNvPr id="21" name="Line Callout 1 20"/>
          <p:cNvSpPr/>
          <p:nvPr/>
        </p:nvSpPr>
        <p:spPr>
          <a:xfrm>
            <a:off x="5868144" y="5949280"/>
            <a:ext cx="1656184" cy="288032"/>
          </a:xfrm>
          <a:prstGeom prst="borderCallout1">
            <a:avLst>
              <a:gd name="adj1" fmla="val 41898"/>
              <a:gd name="adj2" fmla="val -1089"/>
              <a:gd name="adj3" fmla="val 142263"/>
              <a:gd name="adj4" fmla="val -27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err="1" smtClean="0">
                <a:solidFill>
                  <a:schemeClr val="bg1"/>
                </a:solidFill>
              </a:rPr>
              <a:t>Yay</a:t>
            </a:r>
            <a:r>
              <a:rPr lang="en-US" dirty="0" smtClean="0">
                <a:solidFill>
                  <a:schemeClr val="bg1"/>
                </a:solidFill>
              </a:rPr>
              <a:t>! Holidays!</a:t>
            </a:r>
            <a:endParaRPr lang="en-CA" dirty="0">
              <a:solidFill>
                <a:schemeClr val="bg1"/>
              </a:solidFill>
            </a:endParaRPr>
          </a:p>
        </p:txBody>
      </p:sp>
      <p:sp>
        <p:nvSpPr>
          <p:cNvPr id="11" name="Line Callout 1 10"/>
          <p:cNvSpPr/>
          <p:nvPr/>
        </p:nvSpPr>
        <p:spPr>
          <a:xfrm>
            <a:off x="5148064" y="2708920"/>
            <a:ext cx="1368152" cy="288032"/>
          </a:xfrm>
          <a:prstGeom prst="borderCallout1">
            <a:avLst>
              <a:gd name="adj1" fmla="val 95912"/>
              <a:gd name="adj2" fmla="val 5873"/>
              <a:gd name="adj3" fmla="val 622869"/>
              <a:gd name="adj4" fmla="val 695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Java Exploits</a:t>
            </a:r>
            <a:endParaRPr lang="en-CA" dirty="0"/>
          </a:p>
        </p:txBody>
      </p:sp>
      <p:sp>
        <p:nvSpPr>
          <p:cNvPr id="12" name="Line Callout 1 11"/>
          <p:cNvSpPr/>
          <p:nvPr/>
        </p:nvSpPr>
        <p:spPr>
          <a:xfrm>
            <a:off x="7092280" y="2060848"/>
            <a:ext cx="1368152" cy="288032"/>
          </a:xfrm>
          <a:prstGeom prst="borderCallout1">
            <a:avLst>
              <a:gd name="adj1" fmla="val 95912"/>
              <a:gd name="adj2" fmla="val 5873"/>
              <a:gd name="adj3" fmla="val 521457"/>
              <a:gd name="adj4" fmla="val 91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FakeAV</a:t>
            </a:r>
            <a:endParaRPr lang="en-CA" dirty="0"/>
          </a:p>
        </p:txBody>
      </p:sp>
      <p:sp>
        <p:nvSpPr>
          <p:cNvPr id="13" name="Line Callout 1 12"/>
          <p:cNvSpPr/>
          <p:nvPr/>
        </p:nvSpPr>
        <p:spPr>
          <a:xfrm>
            <a:off x="7092280" y="2060848"/>
            <a:ext cx="1368152" cy="288032"/>
          </a:xfrm>
          <a:prstGeom prst="borderCallout1">
            <a:avLst>
              <a:gd name="adj1" fmla="val 95912"/>
              <a:gd name="adj2" fmla="val 5873"/>
              <a:gd name="adj3" fmla="val 900651"/>
              <a:gd name="adj4" fmla="val 546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FakeAV</a:t>
            </a:r>
            <a:endParaRPr lang="en-CA" dirty="0"/>
          </a:p>
        </p:txBody>
      </p:sp>
      <p:sp>
        <p:nvSpPr>
          <p:cNvPr id="14" name="Line Callout 1 13"/>
          <p:cNvSpPr/>
          <p:nvPr/>
        </p:nvSpPr>
        <p:spPr>
          <a:xfrm>
            <a:off x="7092280" y="2060848"/>
            <a:ext cx="1368152" cy="288032"/>
          </a:xfrm>
          <a:prstGeom prst="borderCallout1">
            <a:avLst>
              <a:gd name="adj1" fmla="val 95912"/>
              <a:gd name="adj2" fmla="val 5873"/>
              <a:gd name="adj3" fmla="val 358316"/>
              <a:gd name="adj4" fmla="val 99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t>FakeAV</a:t>
            </a:r>
            <a:endParaRPr lang="en-CA"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79512" y="274638"/>
            <a:ext cx="8784976" cy="1143000"/>
          </a:xfrm>
        </p:spPr>
        <p:txBody>
          <a:bodyPr/>
          <a:lstStyle/>
          <a:p>
            <a:r>
              <a:rPr lang="en-US" dirty="0" smtClean="0"/>
              <a:t>Conclusions</a:t>
            </a:r>
          </a:p>
        </p:txBody>
      </p:sp>
      <p:pic>
        <p:nvPicPr>
          <p:cNvPr id="4" name="Picture 3" descr="CANHEITNature.png"/>
          <p:cNvPicPr>
            <a:picLocks noChangeAspect="1"/>
          </p:cNvPicPr>
          <p:nvPr/>
        </p:nvPicPr>
        <p:blipFill>
          <a:blip r:embed="rId2" cstate="print"/>
          <a:stretch>
            <a:fillRect/>
          </a:stretch>
        </p:blipFill>
        <p:spPr>
          <a:xfrm>
            <a:off x="7452320" y="188640"/>
            <a:ext cx="1503193" cy="973440"/>
          </a:xfrm>
          <a:prstGeom prst="rect">
            <a:avLst/>
          </a:prstGeom>
        </p:spPr>
      </p:pic>
      <p:sp>
        <p:nvSpPr>
          <p:cNvPr id="7" name="Content Placeholder 3"/>
          <p:cNvSpPr>
            <a:spLocks noGrp="1"/>
          </p:cNvSpPr>
          <p:nvPr>
            <p:ph idx="1"/>
          </p:nvPr>
        </p:nvSpPr>
        <p:spPr/>
        <p:txBody>
          <a:bodyPr>
            <a:normAutofit/>
          </a:bodyPr>
          <a:lstStyle/>
          <a:p>
            <a:r>
              <a:rPr lang="en-US" dirty="0" smtClean="0"/>
              <a:t>Malware a security incident, not break-fix</a:t>
            </a:r>
          </a:p>
          <a:p>
            <a:r>
              <a:rPr lang="en-US" dirty="0" smtClean="0"/>
              <a:t>Requires pan-departmental response</a:t>
            </a:r>
          </a:p>
          <a:p>
            <a:r>
              <a:rPr lang="en-US" dirty="0" smtClean="0"/>
              <a:t>Requires inter-departmental response</a:t>
            </a:r>
          </a:p>
          <a:p>
            <a:r>
              <a:rPr lang="en-US" dirty="0" smtClean="0"/>
              <a:t>Took and still takes a lot of time</a:t>
            </a:r>
          </a:p>
          <a:p>
            <a:r>
              <a:rPr lang="en-US" dirty="0" smtClean="0"/>
              <a:t>Justified given today’s malware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NHEITbannerNature.png"/>
          <p:cNvPicPr>
            <a:picLocks noChangeAspect="1"/>
          </p:cNvPicPr>
          <p:nvPr/>
        </p:nvPicPr>
        <p:blipFill>
          <a:blip r:embed="rId3" cstate="print"/>
          <a:stretch>
            <a:fillRect/>
          </a:stretch>
        </p:blipFill>
        <p:spPr>
          <a:xfrm>
            <a:off x="2267744" y="5157192"/>
            <a:ext cx="4680520" cy="1700808"/>
          </a:xfrm>
          <a:prstGeom prst="rect">
            <a:avLst/>
          </a:prstGeom>
        </p:spPr>
      </p:pic>
      <p:sp>
        <p:nvSpPr>
          <p:cNvPr id="3" name="TextBox 2"/>
          <p:cNvSpPr txBox="1"/>
          <p:nvPr/>
        </p:nvSpPr>
        <p:spPr>
          <a:xfrm>
            <a:off x="971600" y="980728"/>
            <a:ext cx="7128792" cy="923330"/>
          </a:xfrm>
          <a:prstGeom prst="rect">
            <a:avLst/>
          </a:prstGeom>
          <a:noFill/>
        </p:spPr>
        <p:txBody>
          <a:bodyPr wrap="square" rtlCol="0">
            <a:spAutoFit/>
          </a:bodyPr>
          <a:lstStyle/>
          <a:p>
            <a:pPr algn="ctr"/>
            <a:r>
              <a:rPr lang="en-CA" sz="5400" dirty="0" smtClean="0"/>
              <a:t>Discussion</a:t>
            </a:r>
            <a:endParaRPr lang="en-US" sz="5400" dirty="0"/>
          </a:p>
        </p:txBody>
      </p:sp>
      <p:sp>
        <p:nvSpPr>
          <p:cNvPr id="4" name="TextBox 3"/>
          <p:cNvSpPr txBox="1"/>
          <p:nvPr/>
        </p:nvSpPr>
        <p:spPr>
          <a:xfrm>
            <a:off x="1403648" y="3212976"/>
            <a:ext cx="6336704" cy="1200329"/>
          </a:xfrm>
          <a:prstGeom prst="rect">
            <a:avLst/>
          </a:prstGeom>
          <a:noFill/>
        </p:spPr>
        <p:txBody>
          <a:bodyPr wrap="square" rtlCol="0">
            <a:spAutoFit/>
          </a:bodyPr>
          <a:lstStyle/>
          <a:p>
            <a:pPr algn="ctr"/>
            <a:r>
              <a:rPr lang="en-US" sz="2400" dirty="0" smtClean="0"/>
              <a:t>Jared Perry, GSEC</a:t>
            </a:r>
          </a:p>
          <a:p>
            <a:pPr algn="ctr"/>
            <a:r>
              <a:rPr lang="en-US" sz="2400" dirty="0" smtClean="0"/>
              <a:t>jaredp@mun.ca</a:t>
            </a:r>
          </a:p>
          <a:p>
            <a:pPr algn="ctr"/>
            <a:r>
              <a:rPr lang="en-US" sz="2400" dirty="0" smtClean="0"/>
              <a:t>Memorial University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Zeus</a:t>
            </a:r>
            <a:endParaRPr lang="en-CA" dirty="0"/>
          </a:p>
        </p:txBody>
      </p:sp>
      <p:sp>
        <p:nvSpPr>
          <p:cNvPr id="3" name="Content Placeholder 2"/>
          <p:cNvSpPr>
            <a:spLocks noGrp="1"/>
          </p:cNvSpPr>
          <p:nvPr>
            <p:ph idx="1"/>
          </p:nvPr>
        </p:nvSpPr>
        <p:spPr>
          <a:xfrm>
            <a:off x="457200" y="1600200"/>
            <a:ext cx="8219256" cy="4525963"/>
          </a:xfrm>
        </p:spPr>
        <p:txBody>
          <a:bodyPr/>
          <a:lstStyle/>
          <a:p>
            <a:r>
              <a:rPr lang="en-US" dirty="0" smtClean="0"/>
              <a:t>Our wakeup call</a:t>
            </a:r>
          </a:p>
          <a:p>
            <a:r>
              <a:rPr lang="en-US" dirty="0" smtClean="0"/>
              <a:t>Keystroke logging Trojan</a:t>
            </a:r>
          </a:p>
          <a:p>
            <a:r>
              <a:rPr lang="en-US" dirty="0" smtClean="0"/>
              <a:t>July 26, 2010 email from CCIRC </a:t>
            </a:r>
          </a:p>
          <a:p>
            <a:r>
              <a:rPr lang="en-US" dirty="0" smtClean="0"/>
              <a:t>10 infections, IP addresses, no timestamps</a:t>
            </a:r>
          </a:p>
          <a:p>
            <a:r>
              <a:rPr lang="en-US" dirty="0" smtClean="0"/>
              <a:t>McAfee </a:t>
            </a:r>
            <a:r>
              <a:rPr lang="en-US" dirty="0" err="1" smtClean="0"/>
              <a:t>VirusScan</a:t>
            </a:r>
            <a:r>
              <a:rPr lang="en-US" dirty="0" smtClean="0"/>
              <a:t> not detecting</a:t>
            </a:r>
          </a:p>
          <a:p>
            <a:pPr>
              <a:buNone/>
            </a:pPr>
            <a:endParaRPr lang="en-CA" dirty="0"/>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Zeus - Identification</a:t>
            </a:r>
          </a:p>
        </p:txBody>
      </p:sp>
      <p:sp>
        <p:nvSpPr>
          <p:cNvPr id="17410" name="Rectangle 3"/>
          <p:cNvSpPr>
            <a:spLocks noGrp="1" noChangeArrowheads="1"/>
          </p:cNvSpPr>
          <p:nvPr>
            <p:ph type="body" idx="1"/>
          </p:nvPr>
        </p:nvSpPr>
        <p:spPr>
          <a:xfrm>
            <a:off x="539750" y="1484784"/>
            <a:ext cx="7993063" cy="4320704"/>
          </a:xfrm>
        </p:spPr>
        <p:txBody>
          <a:bodyPr/>
          <a:lstStyle/>
          <a:p>
            <a:r>
              <a:rPr lang="en-US" dirty="0" smtClean="0"/>
              <a:t>Firewall logs </a:t>
            </a:r>
          </a:p>
          <a:p>
            <a:r>
              <a:rPr lang="en-US" dirty="0" err="1" smtClean="0"/>
              <a:t>VirusScan</a:t>
            </a:r>
            <a:r>
              <a:rPr lang="en-US" dirty="0" smtClean="0"/>
              <a:t> optimization</a:t>
            </a:r>
          </a:p>
          <a:p>
            <a:r>
              <a:rPr lang="en-US" dirty="0" smtClean="0"/>
              <a:t>Forensics</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Firewall logs</a:t>
            </a:r>
          </a:p>
        </p:txBody>
      </p:sp>
      <p:sp>
        <p:nvSpPr>
          <p:cNvPr id="17410" name="Rectangle 3"/>
          <p:cNvSpPr>
            <a:spLocks noGrp="1" noChangeArrowheads="1"/>
          </p:cNvSpPr>
          <p:nvPr>
            <p:ph type="body" idx="1"/>
          </p:nvPr>
        </p:nvSpPr>
        <p:spPr>
          <a:xfrm>
            <a:off x="539750" y="1484784"/>
            <a:ext cx="7993063" cy="4320704"/>
          </a:xfrm>
        </p:spPr>
        <p:txBody>
          <a:bodyPr/>
          <a:lstStyle/>
          <a:p>
            <a:r>
              <a:rPr lang="en-US" dirty="0" smtClean="0"/>
              <a:t>Searching perimeter firewall logs for infected IPs revealed remote C&amp;C servers</a:t>
            </a:r>
          </a:p>
          <a:p>
            <a:r>
              <a:rPr lang="en-US" dirty="0" smtClean="0"/>
              <a:t>Searching for those IPs in turn revealed more local infections</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err="1" smtClean="0"/>
              <a:t>VirusScan</a:t>
            </a:r>
            <a:r>
              <a:rPr lang="en-US" dirty="0" smtClean="0"/>
              <a:t> Optimization</a:t>
            </a:r>
          </a:p>
        </p:txBody>
      </p:sp>
      <p:sp>
        <p:nvSpPr>
          <p:cNvPr id="17410" name="Rectangle 3"/>
          <p:cNvSpPr>
            <a:spLocks noGrp="1" noChangeArrowheads="1"/>
          </p:cNvSpPr>
          <p:nvPr>
            <p:ph type="body" idx="1"/>
          </p:nvPr>
        </p:nvSpPr>
        <p:spPr>
          <a:xfrm>
            <a:off x="539750" y="1484784"/>
            <a:ext cx="7993063" cy="4320704"/>
          </a:xfrm>
        </p:spPr>
        <p:txBody>
          <a:bodyPr/>
          <a:lstStyle/>
          <a:p>
            <a:r>
              <a:rPr lang="en-US" dirty="0" smtClean="0"/>
              <a:t>Artemis – McAfee heuristics</a:t>
            </a:r>
          </a:p>
          <a:p>
            <a:r>
              <a:rPr lang="en-US" dirty="0" smtClean="0"/>
              <a:t>Low by default; turned up to 11</a:t>
            </a:r>
          </a:p>
          <a:p>
            <a:r>
              <a:rPr lang="en-US" dirty="0" smtClean="0"/>
              <a:t>Identified more infections with an acceptable false positive rate</a:t>
            </a:r>
          </a:p>
          <a:p>
            <a:r>
              <a:rPr lang="en-US" dirty="0" smtClean="0"/>
              <a:t>McAfee would release non-heuristic signatures</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Forensics</a:t>
            </a:r>
          </a:p>
        </p:txBody>
      </p:sp>
      <p:sp>
        <p:nvSpPr>
          <p:cNvPr id="17410" name="Rectangle 3"/>
          <p:cNvSpPr>
            <a:spLocks noGrp="1" noChangeArrowheads="1"/>
          </p:cNvSpPr>
          <p:nvPr>
            <p:ph type="body" idx="1"/>
          </p:nvPr>
        </p:nvSpPr>
        <p:spPr>
          <a:xfrm>
            <a:off x="539750" y="1484784"/>
            <a:ext cx="7993063" cy="4320704"/>
          </a:xfrm>
        </p:spPr>
        <p:txBody>
          <a:bodyPr/>
          <a:lstStyle/>
          <a:p>
            <a:r>
              <a:rPr lang="en-US" dirty="0" smtClean="0"/>
              <a:t>No more flatten, rebuild, and return ASAP</a:t>
            </a:r>
          </a:p>
          <a:p>
            <a:r>
              <a:rPr lang="en-US" dirty="0" smtClean="0"/>
              <a:t>Analysis using </a:t>
            </a:r>
            <a:r>
              <a:rPr lang="en-US" dirty="0" err="1" smtClean="0"/>
              <a:t>SysInternals</a:t>
            </a:r>
            <a:r>
              <a:rPr lang="en-US" dirty="0" smtClean="0"/>
              <a:t>, cloud, and other tools</a:t>
            </a:r>
          </a:p>
          <a:p>
            <a:pPr lvl="1"/>
            <a:r>
              <a:rPr lang="en-US" dirty="0" smtClean="0"/>
              <a:t>Virus Total</a:t>
            </a:r>
          </a:p>
          <a:p>
            <a:pPr lvl="1"/>
            <a:r>
              <a:rPr lang="en-US" dirty="0" smtClean="0"/>
              <a:t>Anubis</a:t>
            </a:r>
          </a:p>
          <a:p>
            <a:r>
              <a:rPr lang="en-US" dirty="0" smtClean="0"/>
              <a:t>Suspect files sent to McAfee for analysis</a:t>
            </a:r>
          </a:p>
          <a:p>
            <a:r>
              <a:rPr lang="en-US" dirty="0" smtClean="0"/>
              <a:t>New signatures generated</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Malware IR Cycle</a:t>
            </a:r>
          </a:p>
        </p:txBody>
      </p:sp>
      <p:sp>
        <p:nvSpPr>
          <p:cNvPr id="17410" name="Rectangle 3"/>
          <p:cNvSpPr>
            <a:spLocks noGrp="1" noChangeArrowheads="1"/>
          </p:cNvSpPr>
          <p:nvPr>
            <p:ph type="body" idx="1"/>
          </p:nvPr>
        </p:nvSpPr>
        <p:spPr>
          <a:xfrm>
            <a:off x="539750" y="1700584"/>
            <a:ext cx="7993063" cy="4320704"/>
          </a:xfrm>
        </p:spPr>
        <p:txBody>
          <a:bodyPr/>
          <a:lstStyle/>
          <a:p>
            <a:r>
              <a:rPr lang="en-US" dirty="0" smtClean="0"/>
              <a:t>Flip rock</a:t>
            </a:r>
          </a:p>
          <a:p>
            <a:r>
              <a:rPr lang="en-US" dirty="0" smtClean="0"/>
              <a:t>Find bad stuff</a:t>
            </a:r>
          </a:p>
          <a:p>
            <a:r>
              <a:rPr lang="en-US" dirty="0" smtClean="0"/>
              <a:t>Analyze bad stuff</a:t>
            </a:r>
          </a:p>
          <a:p>
            <a:pPr lvl="1"/>
            <a:r>
              <a:rPr lang="en-US" dirty="0" smtClean="0"/>
              <a:t>Search firewall logs, and/or</a:t>
            </a:r>
          </a:p>
          <a:p>
            <a:pPr lvl="1"/>
            <a:r>
              <a:rPr lang="en-US" dirty="0" smtClean="0"/>
              <a:t>Manually or heuristically submit samples to McAfee</a:t>
            </a:r>
          </a:p>
          <a:p>
            <a:r>
              <a:rPr lang="en-US" dirty="0" smtClean="0"/>
              <a:t>Find more rocks to flip over</a:t>
            </a:r>
          </a:p>
        </p:txBody>
      </p:sp>
      <p:pic>
        <p:nvPicPr>
          <p:cNvPr id="4" name="Picture 3" descr="CANHEITNature.png"/>
          <p:cNvPicPr>
            <a:picLocks noChangeAspect="1"/>
          </p:cNvPicPr>
          <p:nvPr/>
        </p:nvPicPr>
        <p:blipFill>
          <a:blip r:embed="rId3" cstate="print"/>
          <a:stretch>
            <a:fillRect/>
          </a:stretch>
        </p:blipFill>
        <p:spPr>
          <a:xfrm>
            <a:off x="7452320" y="188640"/>
            <a:ext cx="1503193" cy="973440"/>
          </a:xfrm>
          <a:prstGeom prst="rect">
            <a:avLst/>
          </a:prstGeom>
        </p:spPr>
      </p:pic>
      <p:graphicFrame>
        <p:nvGraphicFramePr>
          <p:cNvPr id="5" name="Diagram 4"/>
          <p:cNvGraphicFramePr/>
          <p:nvPr/>
        </p:nvGraphicFramePr>
        <p:xfrm>
          <a:off x="5688632" y="1268760"/>
          <a:ext cx="3563888" cy="2766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5519</TotalTime>
  <Words>1667</Words>
  <Application>Microsoft Macintosh PowerPoint</Application>
  <PresentationFormat>On-screen Show (4:3)</PresentationFormat>
  <Paragraphs>250</Paragraphs>
  <Slides>34</Slides>
  <Notes>19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Historically</vt:lpstr>
      <vt:lpstr>PowerPoint Presentation</vt:lpstr>
      <vt:lpstr>Zeus</vt:lpstr>
      <vt:lpstr>Zeus - Identification</vt:lpstr>
      <vt:lpstr>Firewall logs</vt:lpstr>
      <vt:lpstr>VirusScan Optimization</vt:lpstr>
      <vt:lpstr>Forensics</vt:lpstr>
      <vt:lpstr>Malware IR Cycle</vt:lpstr>
      <vt:lpstr>In the end…</vt:lpstr>
      <vt:lpstr>Drastic Times, Drastic Measures</vt:lpstr>
      <vt:lpstr>Malware IR Process</vt:lpstr>
      <vt:lpstr>Malware IR Process</vt:lpstr>
      <vt:lpstr>e-Policy Orchestrator</vt:lpstr>
      <vt:lpstr>e-Policy Orchestrator</vt:lpstr>
      <vt:lpstr>Emerging Threats</vt:lpstr>
      <vt:lpstr>Dashboard-style reports</vt:lpstr>
      <vt:lpstr>Identification</vt:lpstr>
      <vt:lpstr>Assessment</vt:lpstr>
      <vt:lpstr>Assessment</vt:lpstr>
      <vt:lpstr>Investigation</vt:lpstr>
      <vt:lpstr>Investigation</vt:lpstr>
      <vt:lpstr>It’s Butters</vt:lpstr>
      <vt:lpstr>Clean/Rebuild</vt:lpstr>
      <vt:lpstr>Resolution</vt:lpstr>
      <vt:lpstr>New Technologies</vt:lpstr>
      <vt:lpstr>McAfee Site Advisor</vt:lpstr>
      <vt:lpstr>McAfee Site Advisor</vt:lpstr>
      <vt:lpstr>Network Filtering</vt:lpstr>
      <vt:lpstr>Network Filtering</vt:lpstr>
      <vt:lpstr>Milestones</vt:lpstr>
      <vt:lpstr>One Year of Malware</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 Stephan</dc:creator>
  <cp:lastModifiedBy>Jared Perry</cp:lastModifiedBy>
  <cp:revision>450</cp:revision>
  <dcterms:created xsi:type="dcterms:W3CDTF">2011-04-21T16:39:18Z</dcterms:created>
  <dcterms:modified xsi:type="dcterms:W3CDTF">2011-06-05T15:27:44Z</dcterms:modified>
</cp:coreProperties>
</file>